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10287000" cx="18288000"/>
  <p:notesSz cx="6858000" cy="9144000"/>
  <p:embeddedFontLst>
    <p:embeddedFont>
      <p:font typeface="Montserrat SemiBold"/>
      <p:regular r:id="rId51"/>
      <p:bold r:id="rId52"/>
      <p:italic r:id="rId53"/>
      <p:boldItalic r:id="rId54"/>
    </p:embeddedFont>
    <p:embeddedFont>
      <p:font typeface="Roboto"/>
      <p:regular r:id="rId55"/>
      <p:bold r:id="rId56"/>
      <p:italic r:id="rId57"/>
      <p:boldItalic r:id="rId58"/>
    </p:embeddedFont>
    <p:embeddedFont>
      <p:font typeface="Arimo"/>
      <p:regular r:id="rId59"/>
      <p:bold r:id="rId60"/>
      <p:italic r:id="rId61"/>
      <p:boldItalic r:id="rId62"/>
    </p:embeddedFont>
    <p:embeddedFont>
      <p:font typeface="Montserrat"/>
      <p:regular r:id="rId63"/>
      <p:bold r:id="rId64"/>
      <p:italic r:id="rId65"/>
      <p:boldItalic r:id="rId66"/>
    </p:embeddedFont>
    <p:embeddedFont>
      <p:font typeface="Poppins"/>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9" roundtripDataSignature="AMtx7mgbnBltDBPOSbJZJr1jevpPbuGu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imo-boldItalic.fntdata"/><Relationship Id="rId61" Type="http://schemas.openxmlformats.org/officeDocument/2006/relationships/font" Target="fonts/Arimo-italic.fntdata"/><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68" Type="http://schemas.openxmlformats.org/officeDocument/2006/relationships/font" Target="fonts/Poppins-boldItalic.fntdata"/><Relationship Id="rId23" Type="http://schemas.openxmlformats.org/officeDocument/2006/relationships/slide" Target="slides/slide18.xml"/><Relationship Id="rId67" Type="http://schemas.openxmlformats.org/officeDocument/2006/relationships/font" Target="fonts/Poppins-bold.fntdata"/><Relationship Id="rId60" Type="http://schemas.openxmlformats.org/officeDocument/2006/relationships/font" Target="fonts/Arimo-bold.fntdata"/><Relationship Id="rId26" Type="http://schemas.openxmlformats.org/officeDocument/2006/relationships/slide" Target="slides/slide21.xml"/><Relationship Id="rId25" Type="http://schemas.openxmlformats.org/officeDocument/2006/relationships/slide" Target="slides/slide20.xml"/><Relationship Id="rId69"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SemiBold-regular.fntdata"/><Relationship Id="rId50" Type="http://schemas.openxmlformats.org/officeDocument/2006/relationships/slide" Target="slides/slide45.xml"/><Relationship Id="rId53" Type="http://schemas.openxmlformats.org/officeDocument/2006/relationships/font" Target="fonts/MontserratSemiBold-italic.fntdata"/><Relationship Id="rId52" Type="http://schemas.openxmlformats.org/officeDocument/2006/relationships/font" Target="fonts/MontserratSemiBold-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MontserratSemiBold-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Arimo-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5"/>
          <p:cNvSpPr/>
          <p:nvPr>
            <p:ph idx="2" type="pic"/>
          </p:nvPr>
        </p:nvSpPr>
        <p:spPr>
          <a:xfrm>
            <a:off x="1792288" y="612775"/>
            <a:ext cx="5486400" cy="4114800"/>
          </a:xfrm>
          <a:prstGeom prst="rect">
            <a:avLst/>
          </a:prstGeom>
          <a:noFill/>
          <a:ln>
            <a:noFill/>
          </a:ln>
        </p:spPr>
      </p:sp>
      <p:sp>
        <p:nvSpPr>
          <p:cNvPr id="64" name="Google Shape;64;p5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jpg"/><Relationship Id="rId4" Type="http://schemas.openxmlformats.org/officeDocument/2006/relationships/image" Target="../media/image24.png"/><Relationship Id="rId5"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4.jpg"/><Relationship Id="rId6" Type="http://schemas.openxmlformats.org/officeDocument/2006/relationships/image" Target="../media/image2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jpg"/><Relationship Id="rId4" Type="http://schemas.openxmlformats.org/officeDocument/2006/relationships/image" Target="../media/image8.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jp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52.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42.png"/><Relationship Id="rId5"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42.png"/><Relationship Id="rId5"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8.png"/><Relationship Id="rId5" Type="http://schemas.openxmlformats.org/officeDocument/2006/relationships/image" Target="../media/image39.png"/><Relationship Id="rId6" Type="http://schemas.openxmlformats.org/officeDocument/2006/relationships/image" Target="../media/image44.png"/><Relationship Id="rId7"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47.png"/><Relationship Id="rId5"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s://t.me/+FCao_AbPgjJjZjc0"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9.jpg"/><Relationship Id="rId4" Type="http://schemas.openxmlformats.org/officeDocument/2006/relationships/image" Target="../media/image51.png"/><Relationship Id="rId5"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53.jpg"/><Relationship Id="rId5" Type="http://schemas.openxmlformats.org/officeDocument/2006/relationships/image" Target="../media/image50.png"/><Relationship Id="rId6"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16512" t="0"/>
          <a:stretch/>
        </p:blipFill>
        <p:spPr>
          <a:xfrm>
            <a:off x="0" y="-311757"/>
            <a:ext cx="15730982" cy="10598757"/>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11632363" y="8590838"/>
            <a:ext cx="5757435" cy="1334924"/>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a:off x="1028700" y="8201408"/>
            <a:ext cx="6098437" cy="1446891"/>
          </a:xfrm>
          <a:prstGeom prst="rect">
            <a:avLst/>
          </a:prstGeom>
          <a:noFill/>
          <a:ln>
            <a:noFill/>
          </a:ln>
        </p:spPr>
      </p:pic>
      <p:pic>
        <p:nvPicPr>
          <p:cNvPr id="87" name="Google Shape;87;p1"/>
          <p:cNvPicPr preferRelativeResize="0"/>
          <p:nvPr/>
        </p:nvPicPr>
        <p:blipFill rotWithShape="1">
          <a:blip r:embed="rId6">
            <a:alphaModFix/>
          </a:blip>
          <a:srcRect b="0" l="0" r="0" t="0"/>
          <a:stretch/>
        </p:blipFill>
        <p:spPr>
          <a:xfrm>
            <a:off x="1028700" y="6161767"/>
            <a:ext cx="5029373" cy="1457789"/>
          </a:xfrm>
          <a:prstGeom prst="rect">
            <a:avLst/>
          </a:prstGeom>
          <a:noFill/>
          <a:ln>
            <a:noFill/>
          </a:ln>
        </p:spPr>
      </p:pic>
      <p:pic>
        <p:nvPicPr>
          <p:cNvPr id="88" name="Google Shape;88;p1"/>
          <p:cNvPicPr preferRelativeResize="0"/>
          <p:nvPr/>
        </p:nvPicPr>
        <p:blipFill rotWithShape="1">
          <a:blip r:embed="rId7">
            <a:alphaModFix amt="9999"/>
          </a:blip>
          <a:srcRect b="0" l="0" r="0" t="0"/>
          <a:stretch/>
        </p:blipFill>
        <p:spPr>
          <a:xfrm>
            <a:off x="14599037" y="429564"/>
            <a:ext cx="3147338" cy="959938"/>
          </a:xfrm>
          <a:prstGeom prst="rect">
            <a:avLst/>
          </a:prstGeom>
          <a:noFill/>
          <a:ln>
            <a:noFill/>
          </a:ln>
        </p:spPr>
      </p:pic>
      <p:sp>
        <p:nvSpPr>
          <p:cNvPr id="89" name="Google Shape;89;p1"/>
          <p:cNvSpPr txBox="1"/>
          <p:nvPr/>
        </p:nvSpPr>
        <p:spPr>
          <a:xfrm>
            <a:off x="11475805" y="7772990"/>
            <a:ext cx="6246465" cy="5403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600" u="none" cap="none" strike="noStrike">
                <a:solidFill>
                  <a:srgbClr val="3E3E3D"/>
                </a:solidFill>
                <a:latin typeface="Montserrat"/>
                <a:ea typeface="Montserrat"/>
                <a:cs typeface="Montserrat"/>
                <a:sym typeface="Montserrat"/>
              </a:rPr>
              <a:t>ESF projekts Nr. 8.4.1.0/16/l/001</a:t>
            </a:r>
            <a:endParaRPr/>
          </a:p>
          <a:p>
            <a:pPr indent="0" lvl="0" marL="0" marR="0" rtl="0" algn="ctr">
              <a:lnSpc>
                <a:spcPct val="140000"/>
              </a:lnSpc>
              <a:spcBef>
                <a:spcPts val="0"/>
              </a:spcBef>
              <a:spcAft>
                <a:spcPts val="0"/>
              </a:spcAft>
              <a:buNone/>
            </a:pPr>
            <a:r>
              <a:rPr b="0" i="0" lang="en-US" sz="1600" u="none" cap="none" strike="noStrike">
                <a:solidFill>
                  <a:srgbClr val="3E3E3D"/>
                </a:solidFill>
                <a:latin typeface="Montserrat"/>
                <a:ea typeface="Montserrat"/>
                <a:cs typeface="Montserrat"/>
                <a:sym typeface="Montserrat"/>
              </a:rPr>
              <a:t>''Nodarbināto personu profesionālās kompetences pilnveide" </a:t>
            </a:r>
            <a:endParaRPr/>
          </a:p>
        </p:txBody>
      </p:sp>
      <p:sp>
        <p:nvSpPr>
          <p:cNvPr id="90" name="Google Shape;90;p1"/>
          <p:cNvSpPr txBox="1"/>
          <p:nvPr/>
        </p:nvSpPr>
        <p:spPr>
          <a:xfrm>
            <a:off x="8851462" y="2893520"/>
            <a:ext cx="175260" cy="85725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5000" u="none" cap="none" strike="noStrike">
                <a:solidFill>
                  <a:srgbClr val="3E3E3D"/>
                </a:solidFill>
                <a:latin typeface="Montserrat SemiBold"/>
                <a:ea typeface="Montserrat SemiBold"/>
                <a:cs typeface="Montserrat SemiBold"/>
                <a:sym typeface="Montserrat SemiBold"/>
              </a:rPr>
              <a:t> </a:t>
            </a:r>
            <a:endParaRPr/>
          </a:p>
        </p:txBody>
      </p:sp>
      <p:sp>
        <p:nvSpPr>
          <p:cNvPr id="91" name="Google Shape;91;p1"/>
          <p:cNvSpPr txBox="1"/>
          <p:nvPr/>
        </p:nvSpPr>
        <p:spPr>
          <a:xfrm>
            <a:off x="8935482" y="4102137"/>
            <a:ext cx="5833193" cy="41581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500" u="none" cap="none" strike="noStrike">
                <a:solidFill>
                  <a:srgbClr val="3E3E3D"/>
                </a:solidFill>
                <a:latin typeface="Montserrat"/>
                <a:ea typeface="Montserrat"/>
                <a:cs typeface="Montserrat"/>
                <a:sym typeface="Montserrat"/>
              </a:rPr>
              <a:t>Pasniedzējs Artis Vilciņš </a:t>
            </a:r>
            <a:endParaRPr/>
          </a:p>
        </p:txBody>
      </p:sp>
      <p:sp>
        <p:nvSpPr>
          <p:cNvPr id="92" name="Google Shape;92;p1"/>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b="0" i="0" lang="en-US" sz="1600" u="none" cap="none" strike="noStrike">
                <a:solidFill>
                  <a:srgbClr val="7F7F7F"/>
                </a:solidFill>
                <a:latin typeface="Montserrat"/>
                <a:ea typeface="Montserrat"/>
                <a:cs typeface="Montserrat"/>
                <a:sym typeface="Montserrat"/>
              </a:rPr>
              <a:t>Ievads C# programmēšanā</a:t>
            </a:r>
            <a:endParaRPr b="0" i="0" sz="1800" u="none" cap="none" strike="noStrike">
              <a:solidFill>
                <a:srgbClr val="7F7F7F"/>
              </a:solidFill>
              <a:latin typeface="Montserrat"/>
              <a:ea typeface="Montserrat"/>
              <a:cs typeface="Montserrat"/>
              <a:sym typeface="Montserrat"/>
            </a:endParaRPr>
          </a:p>
          <a:p>
            <a:pPr indent="0" lvl="0" marL="0" marR="0" rtl="0" algn="r">
              <a:lnSpc>
                <a:spcPct val="144516"/>
              </a:lnSpc>
              <a:spcBef>
                <a:spcPts val="0"/>
              </a:spcBef>
              <a:spcAft>
                <a:spcPts val="0"/>
              </a:spcAft>
              <a:buNone/>
            </a:pPr>
            <a:r>
              <a:rPr b="0" i="0" lang="en-US" sz="1550" u="none" cap="none" strike="noStrike">
                <a:solidFill>
                  <a:srgbClr val="3E3E3D"/>
                </a:solidFill>
                <a:latin typeface="Montserrat"/>
                <a:ea typeface="Montserrat"/>
                <a:cs typeface="Montserrat"/>
                <a:sym typeface="Montserrat"/>
              </a:rPr>
              <a:t>202</a:t>
            </a:r>
            <a:r>
              <a:rPr lang="en-US" sz="1550">
                <a:solidFill>
                  <a:srgbClr val="3E3E3D"/>
                </a:solidFill>
                <a:latin typeface="Montserrat"/>
                <a:ea typeface="Montserrat"/>
                <a:cs typeface="Montserrat"/>
                <a:sym typeface="Montserrat"/>
              </a:rPr>
              <a:t>2</a:t>
            </a:r>
            <a:endParaRPr/>
          </a:p>
        </p:txBody>
      </p:sp>
      <p:sp>
        <p:nvSpPr>
          <p:cNvPr id="93" name="Google Shape;93;p1"/>
          <p:cNvSpPr txBox="1"/>
          <p:nvPr/>
        </p:nvSpPr>
        <p:spPr>
          <a:xfrm>
            <a:off x="3547822" y="2402031"/>
            <a:ext cx="10116820" cy="976229"/>
          </a:xfrm>
          <a:prstGeom prst="rect">
            <a:avLst/>
          </a:prstGeom>
          <a:noFill/>
          <a:ln>
            <a:noFill/>
          </a:ln>
        </p:spPr>
        <p:txBody>
          <a:bodyPr anchorCtr="0" anchor="t" bIns="0" lIns="0" spcFirstLastPara="1" rIns="0" wrap="square" tIns="0">
            <a:spAutoFit/>
          </a:bodyPr>
          <a:lstStyle/>
          <a:p>
            <a:pPr indent="0" lvl="0" marL="0" marR="0" rtl="0" algn="ctr">
              <a:lnSpc>
                <a:spcPct val="197272"/>
              </a:lnSpc>
              <a:spcBef>
                <a:spcPts val="0"/>
              </a:spcBef>
              <a:spcAft>
                <a:spcPts val="0"/>
              </a:spcAft>
              <a:buNone/>
            </a:pPr>
            <a:r>
              <a:rPr b="1" i="0" lang="en-US" sz="4400" u="none" cap="none" strike="noStrike">
                <a:solidFill>
                  <a:srgbClr val="3E3E3D"/>
                </a:solidFill>
                <a:latin typeface="Montserrat"/>
                <a:ea typeface="Montserrat"/>
                <a:cs typeface="Montserrat"/>
                <a:sym typeface="Montserrat"/>
              </a:rPr>
              <a:t>IEVADS C# PROGRAMMĒŠANĀ</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10"/>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cxnSp>
        <p:nvCxnSpPr>
          <p:cNvPr id="221" name="Google Shape;221;p10"/>
          <p:cNvCxnSpPr/>
          <p:nvPr/>
        </p:nvCxnSpPr>
        <p:spPr>
          <a:xfrm>
            <a:off x="8889512" y="4337430"/>
            <a:ext cx="8741263" cy="0"/>
          </a:xfrm>
          <a:prstGeom prst="straightConnector1">
            <a:avLst/>
          </a:prstGeom>
          <a:noFill/>
          <a:ln cap="rnd" cmpd="sng" w="9525">
            <a:solidFill>
              <a:srgbClr val="000000"/>
            </a:solidFill>
            <a:prstDash val="solid"/>
            <a:round/>
            <a:headEnd len="sm" w="sm" type="none"/>
            <a:tailEnd len="sm" w="sm" type="none"/>
          </a:ln>
        </p:spPr>
      </p:cxnSp>
      <p:cxnSp>
        <p:nvCxnSpPr>
          <p:cNvPr id="222" name="Google Shape;222;p10"/>
          <p:cNvCxnSpPr/>
          <p:nvPr/>
        </p:nvCxnSpPr>
        <p:spPr>
          <a:xfrm>
            <a:off x="952500" y="6290983"/>
            <a:ext cx="16678275" cy="0"/>
          </a:xfrm>
          <a:prstGeom prst="straightConnector1">
            <a:avLst/>
          </a:prstGeom>
          <a:noFill/>
          <a:ln cap="rnd" cmpd="sng" w="9525">
            <a:solidFill>
              <a:srgbClr val="000000"/>
            </a:solidFill>
            <a:prstDash val="solid"/>
            <a:round/>
            <a:headEnd len="sm" w="sm" type="none"/>
            <a:tailEnd len="sm" w="sm" type="none"/>
          </a:ln>
        </p:spPr>
      </p:cxnSp>
      <p:pic>
        <p:nvPicPr>
          <p:cNvPr id="223" name="Google Shape;223;p10"/>
          <p:cNvPicPr preferRelativeResize="0"/>
          <p:nvPr/>
        </p:nvPicPr>
        <p:blipFill rotWithShape="1">
          <a:blip r:embed="rId4">
            <a:alphaModFix/>
          </a:blip>
          <a:srcRect b="0" l="0" r="0" t="0"/>
          <a:stretch/>
        </p:blipFill>
        <p:spPr>
          <a:xfrm rot="-788403">
            <a:off x="7330246" y="7405145"/>
            <a:ext cx="1151517" cy="508107"/>
          </a:xfrm>
          <a:prstGeom prst="rect">
            <a:avLst/>
          </a:prstGeom>
          <a:noFill/>
          <a:ln>
            <a:noFill/>
          </a:ln>
        </p:spPr>
      </p:pic>
      <p:pic>
        <p:nvPicPr>
          <p:cNvPr id="224" name="Google Shape;224;p10"/>
          <p:cNvPicPr preferRelativeResize="0"/>
          <p:nvPr/>
        </p:nvPicPr>
        <p:blipFill rotWithShape="1">
          <a:blip r:embed="rId5">
            <a:alphaModFix/>
          </a:blip>
          <a:srcRect b="0" l="0" r="0" t="0"/>
          <a:stretch/>
        </p:blipFill>
        <p:spPr>
          <a:xfrm rot="410104">
            <a:off x="7330246" y="8266825"/>
            <a:ext cx="1151517" cy="508107"/>
          </a:xfrm>
          <a:prstGeom prst="rect">
            <a:avLst/>
          </a:prstGeom>
          <a:noFill/>
          <a:ln>
            <a:noFill/>
          </a:ln>
        </p:spPr>
      </p:pic>
      <p:sp>
        <p:nvSpPr>
          <p:cNvPr id="225" name="Google Shape;225;p10"/>
          <p:cNvSpPr/>
          <p:nvPr/>
        </p:nvSpPr>
        <p:spPr>
          <a:xfrm>
            <a:off x="8892423" y="6628539"/>
            <a:ext cx="1298915" cy="13047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8892423" y="8246799"/>
            <a:ext cx="1298915" cy="130473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228" name="Google Shape;228;p10"/>
          <p:cNvGrpSpPr/>
          <p:nvPr/>
        </p:nvGrpSpPr>
        <p:grpSpPr>
          <a:xfrm>
            <a:off x="952500" y="2039861"/>
            <a:ext cx="5899517" cy="3484670"/>
            <a:chOff x="0" y="-9525"/>
            <a:chExt cx="7866022" cy="4646227"/>
          </a:xfrm>
        </p:grpSpPr>
        <p:sp>
          <p:nvSpPr>
            <p:cNvPr id="229" name="Google Shape;229;p10"/>
            <p:cNvSpPr txBox="1"/>
            <p:nvPr/>
          </p:nvSpPr>
          <p:spPr>
            <a:xfrm>
              <a:off x="0" y="-9525"/>
              <a:ext cx="7866022" cy="2854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Mācību plāns </a:t>
              </a:r>
              <a:endParaRPr/>
            </a:p>
          </p:txBody>
        </p:sp>
        <p:sp>
          <p:nvSpPr>
            <p:cNvPr id="230" name="Google Shape;230;p10"/>
            <p:cNvSpPr txBox="1"/>
            <p:nvPr/>
          </p:nvSpPr>
          <p:spPr>
            <a:xfrm>
              <a:off x="0" y="3483822"/>
              <a:ext cx="7307222" cy="1152880"/>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7F7F7F"/>
                  </a:solidFill>
                  <a:latin typeface="Montserrat"/>
                  <a:ea typeface="Montserrat"/>
                  <a:cs typeface="Montserrat"/>
                  <a:sym typeface="Montserrat"/>
                </a:rPr>
                <a:t>Ievads C# programmēšanā</a:t>
              </a:r>
              <a:endParaRPr sz="1800">
                <a:solidFill>
                  <a:srgbClr val="7F7F7F"/>
                </a:solidFill>
                <a:latin typeface="Montserrat"/>
                <a:ea typeface="Montserrat"/>
                <a:cs typeface="Montserrat"/>
                <a:sym typeface="Montserrat"/>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1.grupa  </a:t>
              </a:r>
              <a:endParaRPr/>
            </a:p>
          </p:txBody>
        </p:sp>
      </p:grpSp>
      <p:sp>
        <p:nvSpPr>
          <p:cNvPr id="231" name="Google Shape;231;p10"/>
          <p:cNvSpPr txBox="1"/>
          <p:nvPr/>
        </p:nvSpPr>
        <p:spPr>
          <a:xfrm>
            <a:off x="8889512" y="2056530"/>
            <a:ext cx="6372225" cy="371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b="1" lang="en-US" sz="2499">
                <a:solidFill>
                  <a:srgbClr val="3E3E3D"/>
                </a:solidFill>
                <a:latin typeface="Montserrat"/>
                <a:ea typeface="Montserrat"/>
                <a:cs typeface="Montserrat"/>
                <a:sym typeface="Montserrat"/>
              </a:rPr>
              <a:t>OTRDIENAS</a:t>
            </a:r>
            <a:endParaRPr b="1" sz="2499">
              <a:solidFill>
                <a:srgbClr val="3E3E3D"/>
              </a:solidFill>
              <a:latin typeface="Montserrat"/>
              <a:ea typeface="Montserrat"/>
              <a:cs typeface="Montserrat"/>
              <a:sym typeface="Montserrat"/>
            </a:endParaRPr>
          </a:p>
        </p:txBody>
      </p:sp>
      <p:sp>
        <p:nvSpPr>
          <p:cNvPr id="232" name="Google Shape;232;p10"/>
          <p:cNvSpPr txBox="1"/>
          <p:nvPr/>
        </p:nvSpPr>
        <p:spPr>
          <a:xfrm>
            <a:off x="8889497" y="2967525"/>
            <a:ext cx="87414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05.04</a:t>
            </a:r>
            <a:r>
              <a:rPr lang="en-US" sz="5000">
                <a:solidFill>
                  <a:srgbClr val="B75F28"/>
                </a:solidFill>
                <a:latin typeface="Montserrat SemiBold"/>
                <a:ea typeface="Montserrat SemiBold"/>
                <a:cs typeface="Montserrat SemiBold"/>
                <a:sym typeface="Montserrat SemiBold"/>
              </a:rPr>
              <a:t>.2022 - 21.06.2022</a:t>
            </a:r>
            <a:endParaRPr/>
          </a:p>
        </p:txBody>
      </p:sp>
      <p:sp>
        <p:nvSpPr>
          <p:cNvPr id="233" name="Google Shape;233;p10"/>
          <p:cNvSpPr txBox="1"/>
          <p:nvPr/>
        </p:nvSpPr>
        <p:spPr>
          <a:xfrm>
            <a:off x="8889512" y="4762500"/>
            <a:ext cx="7039611"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plkst. 19.00 - 22.00</a:t>
            </a:r>
            <a:endParaRPr/>
          </a:p>
        </p:txBody>
      </p:sp>
      <p:sp>
        <p:nvSpPr>
          <p:cNvPr id="234" name="Google Shape;234;p10"/>
          <p:cNvSpPr txBox="1"/>
          <p:nvPr/>
        </p:nvSpPr>
        <p:spPr>
          <a:xfrm>
            <a:off x="1028700" y="7675538"/>
            <a:ext cx="5823317"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160 akad. stundas</a:t>
            </a:r>
            <a:endParaRPr/>
          </a:p>
        </p:txBody>
      </p:sp>
      <p:sp>
        <p:nvSpPr>
          <p:cNvPr id="235" name="Google Shape;235;p10"/>
          <p:cNvSpPr txBox="1"/>
          <p:nvPr/>
        </p:nvSpPr>
        <p:spPr>
          <a:xfrm>
            <a:off x="9078087" y="7099933"/>
            <a:ext cx="918927" cy="371475"/>
          </a:xfrm>
          <a:prstGeom prst="rect">
            <a:avLst/>
          </a:prstGeom>
          <a:noFill/>
          <a:ln>
            <a:noFill/>
          </a:ln>
        </p:spPr>
        <p:txBody>
          <a:bodyPr anchorCtr="0" anchor="t" bIns="0" lIns="0" spcFirstLastPara="1" rIns="0" wrap="square" tIns="0">
            <a:spAutoFit/>
          </a:bodyPr>
          <a:lstStyle/>
          <a:p>
            <a:pPr indent="0" lvl="0" marL="0" marR="0" rtl="0" algn="ctr">
              <a:lnSpc>
                <a:spcPct val="122408"/>
              </a:lnSpc>
              <a:spcBef>
                <a:spcPts val="0"/>
              </a:spcBef>
              <a:spcAft>
                <a:spcPts val="0"/>
              </a:spcAft>
              <a:buNone/>
            </a:pPr>
            <a:r>
              <a:rPr lang="en-US" sz="2450">
                <a:solidFill>
                  <a:srgbClr val="3E3E3D"/>
                </a:solidFill>
                <a:latin typeface="Montserrat SemiBold"/>
                <a:ea typeface="Montserrat SemiBold"/>
                <a:cs typeface="Montserrat SemiBold"/>
                <a:sym typeface="Montserrat SemiBold"/>
              </a:rPr>
              <a:t>48</a:t>
            </a:r>
            <a:endParaRPr/>
          </a:p>
        </p:txBody>
      </p:sp>
      <p:sp>
        <p:nvSpPr>
          <p:cNvPr id="236" name="Google Shape;236;p10"/>
          <p:cNvSpPr txBox="1"/>
          <p:nvPr/>
        </p:nvSpPr>
        <p:spPr>
          <a:xfrm>
            <a:off x="9082417" y="8718193"/>
            <a:ext cx="918927" cy="371475"/>
          </a:xfrm>
          <a:prstGeom prst="rect">
            <a:avLst/>
          </a:prstGeom>
          <a:noFill/>
          <a:ln>
            <a:noFill/>
          </a:ln>
        </p:spPr>
        <p:txBody>
          <a:bodyPr anchorCtr="0" anchor="t" bIns="0" lIns="0" spcFirstLastPara="1" rIns="0" wrap="square" tIns="0">
            <a:spAutoFit/>
          </a:bodyPr>
          <a:lstStyle/>
          <a:p>
            <a:pPr indent="0" lvl="0" marL="0" marR="0" rtl="0" algn="ctr">
              <a:lnSpc>
                <a:spcPct val="122408"/>
              </a:lnSpc>
              <a:spcBef>
                <a:spcPts val="0"/>
              </a:spcBef>
              <a:spcAft>
                <a:spcPts val="0"/>
              </a:spcAft>
              <a:buNone/>
            </a:pPr>
            <a:r>
              <a:rPr lang="en-US" sz="2450">
                <a:solidFill>
                  <a:srgbClr val="3E3E3D"/>
                </a:solidFill>
                <a:latin typeface="Montserrat SemiBold"/>
                <a:ea typeface="Montserrat SemiBold"/>
                <a:cs typeface="Montserrat SemiBold"/>
                <a:sym typeface="Montserrat SemiBold"/>
              </a:rPr>
              <a:t>112</a:t>
            </a:r>
            <a:endParaRPr sz="2499">
              <a:solidFill>
                <a:srgbClr val="3E3E3D"/>
              </a:solidFill>
              <a:latin typeface="Montserrat SemiBold"/>
              <a:ea typeface="Montserrat SemiBold"/>
              <a:cs typeface="Montserrat SemiBold"/>
              <a:sym typeface="Montserrat SemiBold"/>
            </a:endParaRPr>
          </a:p>
        </p:txBody>
      </p:sp>
      <p:sp>
        <p:nvSpPr>
          <p:cNvPr id="237" name="Google Shape;237;p10"/>
          <p:cNvSpPr txBox="1"/>
          <p:nvPr/>
        </p:nvSpPr>
        <p:spPr>
          <a:xfrm>
            <a:off x="10694054" y="6976108"/>
            <a:ext cx="6372225" cy="609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000">
                <a:solidFill>
                  <a:srgbClr val="3E3E3D"/>
                </a:solidFill>
                <a:latin typeface="Montserrat SemiBold"/>
                <a:ea typeface="Montserrat SemiBold"/>
                <a:cs typeface="Montserrat SemiBold"/>
                <a:sym typeface="Montserrat SemiBold"/>
              </a:rPr>
              <a:t>AKADĒMISKĀS STUNDAS</a:t>
            </a:r>
            <a:r>
              <a:rPr lang="en-US" sz="2000">
                <a:solidFill>
                  <a:srgbClr val="B75F28"/>
                </a:solidFill>
                <a:latin typeface="Montserrat SemiBold"/>
                <a:ea typeface="Montserrat SemiBold"/>
                <a:cs typeface="Montserrat SemiBold"/>
                <a:sym typeface="Montserrat SemiBold"/>
              </a:rPr>
              <a:t> </a:t>
            </a:r>
            <a:r>
              <a:rPr b="1" lang="en-US" sz="2000">
                <a:solidFill>
                  <a:srgbClr val="B75F28"/>
                </a:solidFill>
                <a:latin typeface="Montserrat"/>
                <a:ea typeface="Montserrat"/>
                <a:cs typeface="Montserrat"/>
                <a:sym typeface="Montserrat"/>
              </a:rPr>
              <a:t>KLĀTIENĒ </a:t>
            </a:r>
            <a:endParaRPr/>
          </a:p>
          <a:p>
            <a:pPr indent="0" lvl="0" marL="0" marR="0" rtl="0" algn="l">
              <a:lnSpc>
                <a:spcPct val="120000"/>
              </a:lnSpc>
              <a:spcBef>
                <a:spcPts val="0"/>
              </a:spcBef>
              <a:spcAft>
                <a:spcPts val="0"/>
              </a:spcAft>
              <a:buNone/>
            </a:pPr>
            <a:r>
              <a:rPr lang="en-US" sz="2000">
                <a:solidFill>
                  <a:srgbClr val="3E3E3D"/>
                </a:solidFill>
                <a:latin typeface="Montserrat SemiBold"/>
                <a:ea typeface="Montserrat SemiBold"/>
                <a:cs typeface="Montserrat SemiBold"/>
                <a:sym typeface="Montserrat SemiBold"/>
              </a:rPr>
              <a:t>(TEORIJA UN PRAKTISKIE DARBI) </a:t>
            </a:r>
            <a:endParaRPr/>
          </a:p>
        </p:txBody>
      </p:sp>
      <p:sp>
        <p:nvSpPr>
          <p:cNvPr id="238" name="Google Shape;238;p10"/>
          <p:cNvSpPr txBox="1"/>
          <p:nvPr/>
        </p:nvSpPr>
        <p:spPr>
          <a:xfrm>
            <a:off x="10694054" y="8594368"/>
            <a:ext cx="6372225" cy="609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000">
                <a:solidFill>
                  <a:srgbClr val="3E3E3D"/>
                </a:solidFill>
                <a:latin typeface="Montserrat SemiBold"/>
                <a:ea typeface="Montserrat SemiBold"/>
                <a:cs typeface="Montserrat SemiBold"/>
                <a:sym typeface="Montserrat SemiBold"/>
              </a:rPr>
              <a:t>AKADĒMISKĀS STUNDAS </a:t>
            </a:r>
            <a:r>
              <a:rPr b="1" lang="en-US" sz="2000">
                <a:solidFill>
                  <a:srgbClr val="B75F28"/>
                </a:solidFill>
                <a:latin typeface="Montserrat"/>
                <a:ea typeface="Montserrat"/>
                <a:cs typeface="Montserrat"/>
                <a:sym typeface="Montserrat"/>
              </a:rPr>
              <a:t>NEKLĀTIENĒ </a:t>
            </a:r>
            <a:r>
              <a:rPr lang="en-US" sz="2000">
                <a:solidFill>
                  <a:srgbClr val="3E3E3D"/>
                </a:solidFill>
                <a:latin typeface="Montserrat SemiBold"/>
                <a:ea typeface="Montserrat SemiBold"/>
                <a:cs typeface="Montserrat SemiBold"/>
                <a:sym typeface="Montserrat SemiBold"/>
              </a:rPr>
              <a:t>(PATSTĀVĪGIE DARBI, TEORIJAS STUDIJAS)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pic>
        <p:nvPicPr>
          <p:cNvPr id="243" name="Google Shape;243;p11"/>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244" name="Google Shape;244;p11"/>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245" name="Google Shape;245;p11"/>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246" name="Google Shape;246;p11"/>
          <p:cNvSpPr txBox="1"/>
          <p:nvPr/>
        </p:nvSpPr>
        <p:spPr>
          <a:xfrm>
            <a:off x="2313432" y="2952097"/>
            <a:ext cx="9632625" cy="31718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Kā gūt maksimālo piedaloties šajā mācību programmā?</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pic>
        <p:nvPicPr>
          <p:cNvPr id="251" name="Google Shape;251;p12"/>
          <p:cNvPicPr preferRelativeResize="0"/>
          <p:nvPr/>
        </p:nvPicPr>
        <p:blipFill rotWithShape="1">
          <a:blip r:embed="rId4">
            <a:alphaModFix amt="9999"/>
          </a:blip>
          <a:srcRect b="0" l="0" r="0" t="0"/>
          <a:stretch/>
        </p:blipFill>
        <p:spPr>
          <a:xfrm>
            <a:off x="14599037" y="429564"/>
            <a:ext cx="3147338" cy="959938"/>
          </a:xfrm>
          <a:prstGeom prst="rect">
            <a:avLst/>
          </a:prstGeom>
          <a:noFill/>
          <a:ln>
            <a:noFill/>
          </a:ln>
        </p:spPr>
      </p:pic>
      <p:sp>
        <p:nvSpPr>
          <p:cNvPr id="252" name="Google Shape;252;p12"/>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53" name="Google Shape;253;p12"/>
          <p:cNvSpPr/>
          <p:nvPr/>
        </p:nvSpPr>
        <p:spPr>
          <a:xfrm>
            <a:off x="667682"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4446599"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2"/>
          <p:cNvSpPr/>
          <p:nvPr/>
        </p:nvSpPr>
        <p:spPr>
          <a:xfrm>
            <a:off x="8257300" y="2680296"/>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
          <p:cNvSpPr txBox="1"/>
          <p:nvPr/>
        </p:nvSpPr>
        <p:spPr>
          <a:xfrm>
            <a:off x="667682" y="3345828"/>
            <a:ext cx="3507110" cy="635000"/>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rPr b="1" lang="en-US" sz="3999">
                <a:solidFill>
                  <a:srgbClr val="F6F6F6"/>
                </a:solidFill>
                <a:latin typeface="Montserrat"/>
                <a:ea typeface="Montserrat"/>
                <a:cs typeface="Montserrat"/>
                <a:sym typeface="Montserrat"/>
              </a:rPr>
              <a:t>3 ieteikumi:</a:t>
            </a:r>
            <a:endParaRPr/>
          </a:p>
        </p:txBody>
      </p:sp>
      <p:sp>
        <p:nvSpPr>
          <p:cNvPr id="259" name="Google Shape;259;p12"/>
          <p:cNvSpPr txBox="1"/>
          <p:nvPr/>
        </p:nvSpPr>
        <p:spPr>
          <a:xfrm>
            <a:off x="4446599" y="3158504"/>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1.</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ieplāno laiku</a:t>
            </a:r>
            <a:endParaRPr/>
          </a:p>
        </p:txBody>
      </p:sp>
      <p:sp>
        <p:nvSpPr>
          <p:cNvPr id="260" name="Google Shape;260;p12"/>
          <p:cNvSpPr txBox="1"/>
          <p:nvPr/>
        </p:nvSpPr>
        <p:spPr>
          <a:xfrm>
            <a:off x="8215106" y="3158504"/>
            <a:ext cx="3507110"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2.</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veic uzdevumus savlaicīgi  </a:t>
            </a:r>
            <a:endParaRPr/>
          </a:p>
        </p:txBody>
      </p:sp>
      <p:sp>
        <p:nvSpPr>
          <p:cNvPr id="261" name="Google Shape;261;p12"/>
          <p:cNvSpPr txBox="1"/>
          <p:nvPr/>
        </p:nvSpPr>
        <p:spPr>
          <a:xfrm>
            <a:off x="12408318" y="3158504"/>
            <a:ext cx="2789816" cy="162560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3.</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sadarbojies ar studiju biedriem</a:t>
            </a:r>
            <a:endParaRPr/>
          </a:p>
          <a:p>
            <a:pPr indent="0" lvl="0" marL="0" marR="0" rtl="0" algn="ctr">
              <a:lnSpc>
                <a:spcPct val="130011"/>
              </a:lnSpc>
              <a:spcBef>
                <a:spcPts val="0"/>
              </a:spcBef>
              <a:spcAft>
                <a:spcPts val="0"/>
              </a:spcAft>
              <a:buNone/>
            </a:pPr>
            <a:r>
              <a:t/>
            </a:r>
            <a:endParaRPr sz="2499">
              <a:solidFill>
                <a:srgbClr val="3E3E3D"/>
              </a:solidFill>
              <a:latin typeface="Montserrat SemiBold"/>
              <a:ea typeface="Montserrat SemiBold"/>
              <a:cs typeface="Montserrat SemiBold"/>
              <a:sym typeface="Montserrat SemiBold"/>
            </a:endParaRPr>
          </a:p>
        </p:txBody>
      </p:sp>
      <p:sp>
        <p:nvSpPr>
          <p:cNvPr id="262" name="Google Shape;262;p12"/>
          <p:cNvSpPr txBox="1"/>
          <p:nvPr/>
        </p:nvSpPr>
        <p:spPr>
          <a:xfrm>
            <a:off x="4447612" y="4981575"/>
            <a:ext cx="3506096" cy="24870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3E3E3D"/>
                </a:solidFill>
                <a:latin typeface="Montserrat"/>
                <a:ea typeface="Montserrat"/>
                <a:cs typeface="Montserrat"/>
                <a:sym typeface="Montserrat"/>
              </a:rPr>
              <a:t>Ieliec kalendārā laiku gan lekcijām un nodarbībām, kas paredzētas kopā ar pasniedzējiem, gan ieplāno laiku patstāvīgajiem darbiem.</a:t>
            </a:r>
            <a:endParaRPr/>
          </a:p>
          <a:p>
            <a:pPr indent="0" lvl="0" marL="0" marR="0" rtl="0" algn="l">
              <a:lnSpc>
                <a:spcPct val="140000"/>
              </a:lnSpc>
              <a:spcBef>
                <a:spcPts val="0"/>
              </a:spcBef>
              <a:spcAft>
                <a:spcPts val="0"/>
              </a:spcAft>
              <a:buNone/>
            </a:pPr>
            <a:r>
              <a:t/>
            </a:r>
            <a:endParaRPr sz="2000">
              <a:solidFill>
                <a:srgbClr val="3E3E3D"/>
              </a:solidFill>
              <a:latin typeface="Montserrat"/>
              <a:ea typeface="Montserrat"/>
              <a:cs typeface="Montserrat"/>
              <a:sym typeface="Montserrat"/>
            </a:endParaRPr>
          </a:p>
        </p:txBody>
      </p:sp>
      <p:sp>
        <p:nvSpPr>
          <p:cNvPr id="263" name="Google Shape;263;p12"/>
          <p:cNvSpPr txBox="1"/>
          <p:nvPr/>
        </p:nvSpPr>
        <p:spPr>
          <a:xfrm>
            <a:off x="8257300" y="4981575"/>
            <a:ext cx="3464917" cy="17494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3E3E3D"/>
                </a:solidFill>
                <a:latin typeface="Montserrat"/>
                <a:ea typeface="Montserrat"/>
                <a:cs typeface="Montserrat"/>
                <a:sym typeface="Montserrat"/>
              </a:rPr>
              <a:t>Nepilnīgi izpildīts uzdevums ir labāks par uzdevumu, kas vispār nav izdarīts!</a:t>
            </a:r>
            <a:endParaRPr/>
          </a:p>
          <a:p>
            <a:pPr indent="0" lvl="0" marL="0" marR="0" rtl="0" algn="l">
              <a:lnSpc>
                <a:spcPct val="140000"/>
              </a:lnSpc>
              <a:spcBef>
                <a:spcPts val="0"/>
              </a:spcBef>
              <a:spcAft>
                <a:spcPts val="0"/>
              </a:spcAft>
              <a:buNone/>
            </a:pPr>
            <a:r>
              <a:t/>
            </a:r>
            <a:endParaRPr sz="2000">
              <a:solidFill>
                <a:srgbClr val="3E3E3D"/>
              </a:solidFill>
              <a:latin typeface="Montserrat"/>
              <a:ea typeface="Montserrat"/>
              <a:cs typeface="Montserrat"/>
              <a:sym typeface="Montserrat"/>
            </a:endParaRPr>
          </a:p>
        </p:txBody>
      </p:sp>
      <p:pic>
        <p:nvPicPr>
          <p:cNvPr id="264" name="Google Shape;264;p12"/>
          <p:cNvPicPr preferRelativeResize="0"/>
          <p:nvPr/>
        </p:nvPicPr>
        <p:blipFill rotWithShape="1">
          <a:blip r:embed="rId5">
            <a:alphaModFix amt="24000"/>
          </a:blip>
          <a:srcRect b="0" l="0" r="0" t="0"/>
          <a:stretch/>
        </p:blipFill>
        <p:spPr>
          <a:xfrm>
            <a:off x="16033591" y="3196078"/>
            <a:ext cx="1712784" cy="931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pic>
        <p:nvPicPr>
          <p:cNvPr id="269" name="Google Shape;269;p13"/>
          <p:cNvPicPr preferRelativeResize="0"/>
          <p:nvPr/>
        </p:nvPicPr>
        <p:blipFill rotWithShape="1">
          <a:blip r:embed="rId4">
            <a:alphaModFix amt="9999"/>
          </a:blip>
          <a:srcRect b="0" l="0" r="0" t="0"/>
          <a:stretch/>
        </p:blipFill>
        <p:spPr>
          <a:xfrm>
            <a:off x="14599037" y="429564"/>
            <a:ext cx="3147338" cy="959938"/>
          </a:xfrm>
          <a:prstGeom prst="rect">
            <a:avLst/>
          </a:prstGeom>
          <a:noFill/>
          <a:ln>
            <a:noFill/>
          </a:ln>
        </p:spPr>
      </p:pic>
      <p:sp>
        <p:nvSpPr>
          <p:cNvPr id="270" name="Google Shape;270;p13"/>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71" name="Google Shape;271;p13"/>
          <p:cNvSpPr/>
          <p:nvPr/>
        </p:nvSpPr>
        <p:spPr>
          <a:xfrm>
            <a:off x="1419966"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5198883" y="2696171"/>
            <a:ext cx="9570667" cy="1962890"/>
          </a:xfrm>
          <a:custGeom>
            <a:rect b="b" l="l" r="r" t="t"/>
            <a:pathLst>
              <a:path extrusionOk="0" h="963911" w="4699840">
                <a:moveTo>
                  <a:pt x="4575380" y="963911"/>
                </a:moveTo>
                <a:lnTo>
                  <a:pt x="124460" y="963911"/>
                </a:lnTo>
                <a:cubicBezTo>
                  <a:pt x="55880" y="963911"/>
                  <a:pt x="0" y="908031"/>
                  <a:pt x="0" y="839451"/>
                </a:cubicBezTo>
                <a:lnTo>
                  <a:pt x="0" y="124460"/>
                </a:lnTo>
                <a:cubicBezTo>
                  <a:pt x="0" y="55880"/>
                  <a:pt x="55880" y="0"/>
                  <a:pt x="124460" y="0"/>
                </a:cubicBezTo>
                <a:lnTo>
                  <a:pt x="4575380" y="0"/>
                </a:lnTo>
                <a:cubicBezTo>
                  <a:pt x="4643960" y="0"/>
                  <a:pt x="4699840" y="55880"/>
                  <a:pt x="4699840" y="124460"/>
                </a:cubicBezTo>
                <a:lnTo>
                  <a:pt x="4699840" y="839451"/>
                </a:lnTo>
                <a:cubicBezTo>
                  <a:pt x="4699840" y="908031"/>
                  <a:pt x="4643960" y="963911"/>
                  <a:pt x="4575380"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txBox="1"/>
          <p:nvPr/>
        </p:nvSpPr>
        <p:spPr>
          <a:xfrm>
            <a:off x="1419966" y="3264866"/>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2500">
                <a:solidFill>
                  <a:srgbClr val="F6F6F6"/>
                </a:solidFill>
                <a:latin typeface="Montserrat"/>
                <a:ea typeface="Montserrat"/>
                <a:cs typeface="Montserrat"/>
                <a:sym typeface="Montserrat"/>
              </a:rPr>
              <a:t>Tavs mācību ceļojums</a:t>
            </a:r>
            <a:endParaRPr/>
          </a:p>
        </p:txBody>
      </p:sp>
      <p:pic>
        <p:nvPicPr>
          <p:cNvPr id="274" name="Google Shape;274;p13"/>
          <p:cNvPicPr preferRelativeResize="0"/>
          <p:nvPr/>
        </p:nvPicPr>
        <p:blipFill rotWithShape="1">
          <a:blip r:embed="rId5">
            <a:alphaModFix amt="24000"/>
          </a:blip>
          <a:srcRect b="0" l="0" r="0" t="0"/>
          <a:stretch/>
        </p:blipFill>
        <p:spPr>
          <a:xfrm>
            <a:off x="16033591" y="3196078"/>
            <a:ext cx="1712784" cy="931326"/>
          </a:xfrm>
          <a:prstGeom prst="rect">
            <a:avLst/>
          </a:prstGeom>
          <a:noFill/>
          <a:ln>
            <a:noFill/>
          </a:ln>
        </p:spPr>
      </p:pic>
      <p:sp>
        <p:nvSpPr>
          <p:cNvPr id="275" name="Google Shape;275;p13"/>
          <p:cNvSpPr txBox="1"/>
          <p:nvPr/>
        </p:nvSpPr>
        <p:spPr>
          <a:xfrm>
            <a:off x="5496298" y="3060078"/>
            <a:ext cx="9102740"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Tavi panākumi šajā programmā ir saistīti ar to cik aktīvs un iesaistījies Tu būsi, un kā Tu praktiski pielietosi to, ko esi apguvis 14 nedēļās.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4"/>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281" name="Google Shape;281;p14"/>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82" name="Google Shape;282;p14"/>
          <p:cNvSpPr/>
          <p:nvPr/>
        </p:nvSpPr>
        <p:spPr>
          <a:xfrm>
            <a:off x="667682"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4446599"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B75F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8257300" y="2680296"/>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12070767" y="2696171"/>
            <a:ext cx="3464917" cy="1962890"/>
          </a:xfrm>
          <a:custGeom>
            <a:rect b="b" l="l" r="r" t="t"/>
            <a:pathLst>
              <a:path extrusionOk="0" h="963911" w="1701507">
                <a:moveTo>
                  <a:pt x="1577047" y="963911"/>
                </a:moveTo>
                <a:lnTo>
                  <a:pt x="124460" y="963911"/>
                </a:lnTo>
                <a:cubicBezTo>
                  <a:pt x="55880" y="963911"/>
                  <a:pt x="0" y="908031"/>
                  <a:pt x="0" y="839451"/>
                </a:cubicBezTo>
                <a:lnTo>
                  <a:pt x="0" y="124460"/>
                </a:lnTo>
                <a:cubicBezTo>
                  <a:pt x="0" y="55880"/>
                  <a:pt x="55880" y="0"/>
                  <a:pt x="124460" y="0"/>
                </a:cubicBezTo>
                <a:lnTo>
                  <a:pt x="1577047" y="0"/>
                </a:lnTo>
                <a:cubicBezTo>
                  <a:pt x="1645627" y="0"/>
                  <a:pt x="1701507" y="55880"/>
                  <a:pt x="1701507" y="124460"/>
                </a:cubicBezTo>
                <a:lnTo>
                  <a:pt x="1701507" y="839451"/>
                </a:lnTo>
                <a:cubicBezTo>
                  <a:pt x="1701507" y="908031"/>
                  <a:pt x="1645627" y="963911"/>
                  <a:pt x="1577047" y="963911"/>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txBox="1"/>
          <p:nvPr/>
        </p:nvSpPr>
        <p:spPr>
          <a:xfrm>
            <a:off x="667682" y="3060078"/>
            <a:ext cx="3507110"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b="1" lang="en-US" sz="2499">
                <a:solidFill>
                  <a:srgbClr val="F6F6F6"/>
                </a:solidFill>
                <a:latin typeface="Montserrat"/>
                <a:ea typeface="Montserrat"/>
                <a:cs typeface="Montserrat"/>
                <a:sym typeface="Montserrat"/>
              </a:rPr>
              <a:t>3 galvenie šķēršļi, par kuriem Tev jāzina</a:t>
            </a:r>
            <a:endParaRPr/>
          </a:p>
        </p:txBody>
      </p:sp>
      <p:sp>
        <p:nvSpPr>
          <p:cNvPr id="288" name="Google Shape;288;p14"/>
          <p:cNvSpPr txBox="1"/>
          <p:nvPr/>
        </p:nvSpPr>
        <p:spPr>
          <a:xfrm>
            <a:off x="4446599" y="3353766"/>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 Laika trūkums</a:t>
            </a:r>
            <a:endParaRPr/>
          </a:p>
          <a:p>
            <a:pPr indent="0" lvl="0" marL="0" marR="0" rtl="0" algn="ctr">
              <a:lnSpc>
                <a:spcPct val="130011"/>
              </a:lnSpc>
              <a:spcBef>
                <a:spcPts val="0"/>
              </a:spcBef>
              <a:spcAft>
                <a:spcPts val="0"/>
              </a:spcAft>
              <a:buNone/>
            </a:pPr>
            <a:r>
              <a:t/>
            </a:r>
            <a:endParaRPr sz="2499">
              <a:solidFill>
                <a:srgbClr val="3E3E3D"/>
              </a:solidFill>
              <a:latin typeface="Montserrat SemiBold"/>
              <a:ea typeface="Montserrat SemiBold"/>
              <a:cs typeface="Montserrat SemiBold"/>
              <a:sym typeface="Montserrat SemiBold"/>
            </a:endParaRPr>
          </a:p>
        </p:txBody>
      </p:sp>
      <p:sp>
        <p:nvSpPr>
          <p:cNvPr id="289" name="Google Shape;289;p14"/>
          <p:cNvSpPr txBox="1"/>
          <p:nvPr/>
        </p:nvSpPr>
        <p:spPr>
          <a:xfrm>
            <a:off x="8215106" y="3353766"/>
            <a:ext cx="3507110" cy="806450"/>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 Pretestība</a:t>
            </a:r>
            <a:endParaRPr/>
          </a:p>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  </a:t>
            </a:r>
            <a:endParaRPr/>
          </a:p>
        </p:txBody>
      </p:sp>
      <p:sp>
        <p:nvSpPr>
          <p:cNvPr id="290" name="Google Shape;290;p14"/>
          <p:cNvSpPr txBox="1"/>
          <p:nvPr/>
        </p:nvSpPr>
        <p:spPr>
          <a:xfrm>
            <a:off x="12408318" y="3158504"/>
            <a:ext cx="2789816" cy="1216025"/>
          </a:xfrm>
          <a:prstGeom prst="rect">
            <a:avLst/>
          </a:prstGeom>
          <a:noFill/>
          <a:ln>
            <a:noFill/>
          </a:ln>
        </p:spPr>
        <p:txBody>
          <a:bodyPr anchorCtr="0" anchor="t" bIns="0" lIns="0" spcFirstLastPara="1" rIns="0" wrap="square" tIns="0">
            <a:spAutoFit/>
          </a:bodyPr>
          <a:lstStyle/>
          <a:p>
            <a:pPr indent="0" lvl="0" marL="0" marR="0" rtl="0" algn="ctr">
              <a:lnSpc>
                <a:spcPct val="130011"/>
              </a:lnSpc>
              <a:spcBef>
                <a:spcPts val="0"/>
              </a:spcBef>
              <a:spcAft>
                <a:spcPts val="0"/>
              </a:spcAft>
              <a:buNone/>
            </a:pPr>
            <a:r>
              <a:rPr lang="en-US" sz="2499">
                <a:solidFill>
                  <a:srgbClr val="3E3E3D"/>
                </a:solidFill>
                <a:latin typeface="Montserrat SemiBold"/>
                <a:ea typeface="Montserrat SemiBold"/>
                <a:cs typeface="Montserrat SemiBold"/>
                <a:sym typeface="Montserrat SemiBold"/>
              </a:rPr>
              <a:t>Mainīga motivācija</a:t>
            </a:r>
            <a:endParaRPr/>
          </a:p>
          <a:p>
            <a:pPr indent="0" lvl="0" marL="0" marR="0" rtl="0" algn="ctr">
              <a:lnSpc>
                <a:spcPct val="130011"/>
              </a:lnSpc>
              <a:spcBef>
                <a:spcPts val="0"/>
              </a:spcBef>
              <a:spcAft>
                <a:spcPts val="0"/>
              </a:spcAft>
              <a:buNone/>
            </a:pPr>
            <a:r>
              <a:t/>
            </a:r>
            <a:endParaRPr sz="2499">
              <a:solidFill>
                <a:srgbClr val="3E3E3D"/>
              </a:solidFill>
              <a:latin typeface="Montserrat SemiBold"/>
              <a:ea typeface="Montserrat SemiBold"/>
              <a:cs typeface="Montserrat SemiBold"/>
              <a:sym typeface="Montserrat SemiBold"/>
            </a:endParaRPr>
          </a:p>
        </p:txBody>
      </p:sp>
      <p:sp>
        <p:nvSpPr>
          <p:cNvPr id="291" name="Google Shape;291;p14"/>
          <p:cNvSpPr txBox="1"/>
          <p:nvPr/>
        </p:nvSpPr>
        <p:spPr>
          <a:xfrm>
            <a:off x="4446599" y="4941752"/>
            <a:ext cx="3463903" cy="44653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Ikdienas rūpes dažreiz traucē mums visiem! Tev varētu būt sajūta, ka dienā vienkārši nav pietiekami daudz laika, lai izdarītu visu ieplānoto. Lai to novērstu, katru dienu atvēli pietiekami daudz laika mācībām un patstāvīgajiem darbiem. Ja esi izvēlējies mācīties, piešķir mācībām prioritāti un tā Tu iegūsi ilgtermiņa rezultātus, kas veicinās Tavu profesionālo un biznesa izaugsmi.</a:t>
            </a:r>
            <a:endParaRPr/>
          </a:p>
        </p:txBody>
      </p:sp>
      <p:sp>
        <p:nvSpPr>
          <p:cNvPr id="292" name="Google Shape;292;p14"/>
          <p:cNvSpPr txBox="1"/>
          <p:nvPr/>
        </p:nvSpPr>
        <p:spPr>
          <a:xfrm>
            <a:off x="8257300" y="4941752"/>
            <a:ext cx="3464917" cy="382412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Ir svarīgi turpināt uzsāktās mācības. Lai pārvarētu pretestību, iespējams, vēlēsies iet maziem soļiem un sākt veidot savus ieradumus lēnām.</a:t>
            </a:r>
            <a:endParaRPr/>
          </a:p>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Neļauj pretestībai ierobežot savu mācību pieredzi un atver prātu jaunai un vērtīgai informācijai, kas palīdz tavai izaugsmei.</a:t>
            </a:r>
            <a:endParaRPr/>
          </a:p>
          <a:p>
            <a:pPr indent="0" lvl="0" marL="0" marR="0" rtl="0" algn="l">
              <a:lnSpc>
                <a:spcPct val="140000"/>
              </a:lnSpc>
              <a:spcBef>
                <a:spcPts val="0"/>
              </a:spcBef>
              <a:spcAft>
                <a:spcPts val="0"/>
              </a:spcAft>
              <a:buNone/>
            </a:pPr>
            <a:r>
              <a:t/>
            </a:r>
            <a:endParaRPr sz="1800">
              <a:solidFill>
                <a:srgbClr val="3E3E3D"/>
              </a:solidFill>
              <a:latin typeface="Montserrat"/>
              <a:ea typeface="Montserrat"/>
              <a:cs typeface="Montserrat"/>
              <a:sym typeface="Montserrat"/>
            </a:endParaRPr>
          </a:p>
        </p:txBody>
      </p:sp>
      <p:sp>
        <p:nvSpPr>
          <p:cNvPr id="293" name="Google Shape;293;p14"/>
          <p:cNvSpPr txBox="1"/>
          <p:nvPr/>
        </p:nvSpPr>
        <p:spPr>
          <a:xfrm>
            <a:off x="12084538" y="4941752"/>
            <a:ext cx="3464917" cy="478592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Motivācijas svārstības bieži var būt izaicinājums. Lai gan sākumā Tu būsi motivēts, motivācija ar laiku var samazināties.</a:t>
            </a:r>
            <a:endParaRPr/>
          </a:p>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Turies pie sākotnēji nospraustā mērķa un skaidri nosaki vēlamos rezultātus mācību programmas beigās.</a:t>
            </a:r>
            <a:endParaRPr/>
          </a:p>
          <a:p>
            <a:pPr indent="0" lvl="0" marL="0" marR="0" rtl="0" algn="l">
              <a:lnSpc>
                <a:spcPct val="140000"/>
              </a:lnSpc>
              <a:spcBef>
                <a:spcPts val="0"/>
              </a:spcBef>
              <a:spcAft>
                <a:spcPts val="0"/>
              </a:spcAft>
              <a:buNone/>
            </a:pPr>
            <a:r>
              <a:rPr lang="en-US" sz="1800">
                <a:solidFill>
                  <a:srgbClr val="3E3E3D"/>
                </a:solidFill>
                <a:latin typeface="Montserrat"/>
                <a:ea typeface="Montserrat"/>
                <a:cs typeface="Montserrat"/>
                <a:sym typeface="Montserrat"/>
              </a:rPr>
              <a:t>Ieguldītais laiks un uzmanība var būt milzīgs motivātors pabeigt iesākto. Tāpēc regulāri atgādini sev, kāpēc izvēlējies mācīties!</a:t>
            </a:r>
            <a:endParaRPr/>
          </a:p>
          <a:p>
            <a:pPr indent="0" lvl="0" marL="0" marR="0" rtl="0" algn="l">
              <a:lnSpc>
                <a:spcPct val="140000"/>
              </a:lnSpc>
              <a:spcBef>
                <a:spcPts val="0"/>
              </a:spcBef>
              <a:spcAft>
                <a:spcPts val="0"/>
              </a:spcAft>
              <a:buNone/>
            </a:pPr>
            <a:r>
              <a:t/>
            </a:r>
            <a:endParaRPr sz="1800">
              <a:solidFill>
                <a:srgbClr val="3E3E3D"/>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15"/>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pic>
        <p:nvPicPr>
          <p:cNvPr id="299" name="Google Shape;299;p15"/>
          <p:cNvPicPr preferRelativeResize="0"/>
          <p:nvPr/>
        </p:nvPicPr>
        <p:blipFill rotWithShape="1">
          <a:blip r:embed="rId4">
            <a:alphaModFix/>
          </a:blip>
          <a:srcRect b="0" l="0" r="0" t="0"/>
          <a:stretch/>
        </p:blipFill>
        <p:spPr>
          <a:xfrm>
            <a:off x="1537392" y="2619177"/>
            <a:ext cx="1031269" cy="980643"/>
          </a:xfrm>
          <a:prstGeom prst="rect">
            <a:avLst/>
          </a:prstGeom>
          <a:noFill/>
          <a:ln>
            <a:noFill/>
          </a:ln>
        </p:spPr>
      </p:pic>
      <p:sp>
        <p:nvSpPr>
          <p:cNvPr id="300" name="Google Shape;300;p15"/>
          <p:cNvSpPr txBox="1"/>
          <p:nvPr/>
        </p:nvSpPr>
        <p:spPr>
          <a:xfrm>
            <a:off x="2736908" y="3732718"/>
            <a:ext cx="15009468" cy="3209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PRASĪBAS DALĪBAI UN SEKMĪGAI MĀCĪBU PROGRAMMAS PABEIGŠANAI </a:t>
            </a:r>
            <a:endParaRPr/>
          </a:p>
        </p:txBody>
      </p:sp>
      <p:sp>
        <p:nvSpPr>
          <p:cNvPr id="301" name="Google Shape;301;p15"/>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6"/>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307" name="Google Shape;307;p16"/>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308" name="Google Shape;308;p16"/>
          <p:cNvGrpSpPr/>
          <p:nvPr/>
        </p:nvGrpSpPr>
        <p:grpSpPr>
          <a:xfrm>
            <a:off x="5396226" y="2238811"/>
            <a:ext cx="9202811" cy="5728874"/>
            <a:chOff x="0" y="-9525"/>
            <a:chExt cx="12270415" cy="7638498"/>
          </a:xfrm>
        </p:grpSpPr>
        <p:sp>
          <p:nvSpPr>
            <p:cNvPr id="309" name="Google Shape;309;p16"/>
            <p:cNvSpPr txBox="1"/>
            <p:nvPr/>
          </p:nvSpPr>
          <p:spPr>
            <a:xfrm>
              <a:off x="0" y="-9525"/>
              <a:ext cx="12270415" cy="2854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Piedalīšanas nodarbībās </a:t>
              </a:r>
              <a:endParaRPr/>
            </a:p>
          </p:txBody>
        </p:sp>
        <p:sp>
          <p:nvSpPr>
            <p:cNvPr id="310" name="Google Shape;310;p16"/>
            <p:cNvSpPr txBox="1"/>
            <p:nvPr/>
          </p:nvSpPr>
          <p:spPr>
            <a:xfrm>
              <a:off x="0" y="3483821"/>
              <a:ext cx="11398728" cy="4145152"/>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b="1" lang="en-US" sz="2450">
                  <a:solidFill>
                    <a:srgbClr val="3E3E3D"/>
                  </a:solidFill>
                  <a:latin typeface="Montserrat"/>
                  <a:ea typeface="Montserrat"/>
                  <a:cs typeface="Montserrat"/>
                  <a:sym typeface="Montserrat"/>
                </a:rPr>
                <a:t>Pieļaujamo kavējumu skaits:</a:t>
              </a:r>
              <a:r>
                <a:rPr lang="en-US" sz="2450">
                  <a:solidFill>
                    <a:srgbClr val="3E3E3D"/>
                  </a:solidFill>
                  <a:latin typeface="Montserrat"/>
                  <a:ea typeface="Montserrat"/>
                  <a:cs typeface="Montserrat"/>
                  <a:sym typeface="Montserrat"/>
                </a:rPr>
                <a:t> ir 20% no kopīga stundu apjoma, jeb 32 akadēmiskās stundas, kas iekļauj, gan klātienes nodarbības , gan neklātienē pildītos patstāvīgos darbus.</a:t>
              </a:r>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t/>
              </a:r>
              <a:endParaRPr sz="2450">
                <a:solidFill>
                  <a:srgbClr val="FF1616"/>
                </a:solidFill>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2499">
                <a:solidFill>
                  <a:srgbClr val="FF1616"/>
                </a:solidFill>
                <a:latin typeface="Montserrat"/>
                <a:ea typeface="Montserrat"/>
                <a:cs typeface="Montserrat"/>
                <a:sym typeface="Montserrat"/>
              </a:endParaRPr>
            </a:p>
          </p:txBody>
        </p:sp>
      </p:grpSp>
      <p:sp>
        <p:nvSpPr>
          <p:cNvPr id="311" name="Google Shape;311;p16"/>
          <p:cNvSpPr txBox="1"/>
          <p:nvPr/>
        </p:nvSpPr>
        <p:spPr>
          <a:xfrm>
            <a:off x="3594243"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7999">
                <a:solidFill>
                  <a:srgbClr val="B75F28"/>
                </a:solidFill>
                <a:latin typeface="Montserrat SemiBold"/>
                <a:ea typeface="Montserrat SemiBold"/>
                <a:cs typeface="Montserrat SemiBold"/>
                <a:sym typeface="Montserrat SemiBold"/>
              </a:rPr>
              <a:t>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17"/>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grpSp>
        <p:nvGrpSpPr>
          <p:cNvPr id="317" name="Google Shape;317;p17"/>
          <p:cNvGrpSpPr/>
          <p:nvPr/>
        </p:nvGrpSpPr>
        <p:grpSpPr>
          <a:xfrm>
            <a:off x="5396226" y="2238811"/>
            <a:ext cx="9202811" cy="5110916"/>
            <a:chOff x="0" y="-9525"/>
            <a:chExt cx="12270415" cy="6814553"/>
          </a:xfrm>
        </p:grpSpPr>
        <p:sp>
          <p:nvSpPr>
            <p:cNvPr id="318" name="Google Shape;318;p17"/>
            <p:cNvSpPr txBox="1"/>
            <p:nvPr/>
          </p:nvSpPr>
          <p:spPr>
            <a:xfrm>
              <a:off x="0" y="-9525"/>
              <a:ext cx="12270415" cy="1431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Patstāvīgie darbi</a:t>
              </a:r>
              <a:endParaRPr/>
            </a:p>
          </p:txBody>
        </p:sp>
        <p:sp>
          <p:nvSpPr>
            <p:cNvPr id="319" name="Google Shape;319;p17"/>
            <p:cNvSpPr txBox="1"/>
            <p:nvPr/>
          </p:nvSpPr>
          <p:spPr>
            <a:xfrm>
              <a:off x="0" y="2061421"/>
              <a:ext cx="11398728" cy="4743607"/>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lang="en-US" sz="2499">
                  <a:solidFill>
                    <a:srgbClr val="3E3E3D"/>
                  </a:solidFill>
                  <a:latin typeface="Montserrat"/>
                  <a:ea typeface="Montserrat"/>
                  <a:cs typeface="Montserrat"/>
                  <a:sym typeface="Montserrat"/>
                </a:rPr>
                <a:t>Patstāvīgie darbi, to iesniegšanas termiņi un vērtēšanas kritēriji:</a:t>
              </a:r>
              <a:endParaRPr/>
            </a:p>
            <a:p>
              <a:pPr indent="0" lvl="0" marL="0" marR="0" rtl="0" algn="l">
                <a:lnSpc>
                  <a:spcPct val="140016"/>
                </a:lnSpc>
                <a:spcBef>
                  <a:spcPts val="0"/>
                </a:spcBef>
                <a:spcAft>
                  <a:spcPts val="0"/>
                </a:spcAft>
                <a:buNone/>
              </a:pPr>
              <a:r>
                <a:t/>
              </a:r>
              <a:endParaRPr b="1" sz="2499">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Patstāvīgos darbus nepieciešams nodot, lejupielādējot vietnē: edu.lu.lv līdz termiņam, kas ir noradīts darba nodošanas laikā.</a:t>
              </a:r>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a:p>
              <a:pPr indent="0" lvl="0" marL="0" marR="0" rtl="0" algn="l">
                <a:lnSpc>
                  <a:spcPct val="140016"/>
                </a:lnSpc>
                <a:spcBef>
                  <a:spcPts val="0"/>
                </a:spcBef>
                <a:spcAft>
                  <a:spcPts val="0"/>
                </a:spcAft>
                <a:buNone/>
              </a:pPr>
              <a:r>
                <a:rPr lang="en-US" sz="2499">
                  <a:solidFill>
                    <a:srgbClr val="3E3E3D"/>
                  </a:solidFill>
                  <a:latin typeface="Montserrat"/>
                  <a:ea typeface="Montserrat"/>
                  <a:cs typeface="Montserrat"/>
                  <a:sym typeface="Montserrat"/>
                </a:rPr>
                <a:t>Piem.  1.septembris 17:00</a:t>
              </a:r>
              <a:endParaRPr/>
            </a:p>
          </p:txBody>
        </p:sp>
      </p:grpSp>
      <p:pic>
        <p:nvPicPr>
          <p:cNvPr id="320" name="Google Shape;320;p17"/>
          <p:cNvPicPr preferRelativeResize="0"/>
          <p:nvPr/>
        </p:nvPicPr>
        <p:blipFill rotWithShape="1">
          <a:blip r:embed="rId4">
            <a:alphaModFix/>
          </a:blip>
          <a:srcRect b="0" l="0" r="0" t="0"/>
          <a:stretch/>
        </p:blipFill>
        <p:spPr>
          <a:xfrm>
            <a:off x="5396226" y="7687937"/>
            <a:ext cx="10622003" cy="1570363"/>
          </a:xfrm>
          <a:prstGeom prst="rect">
            <a:avLst/>
          </a:prstGeom>
          <a:noFill/>
          <a:ln>
            <a:noFill/>
          </a:ln>
        </p:spPr>
      </p:pic>
      <p:sp>
        <p:nvSpPr>
          <p:cNvPr id="321" name="Google Shape;321;p17"/>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22" name="Google Shape;322;p17"/>
          <p:cNvSpPr txBox="1"/>
          <p:nvPr/>
        </p:nvSpPr>
        <p:spPr>
          <a:xfrm>
            <a:off x="3594243"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7999">
                <a:solidFill>
                  <a:srgbClr val="B75F28"/>
                </a:solidFill>
                <a:latin typeface="Montserrat SemiBold"/>
                <a:ea typeface="Montserrat SemiBold"/>
                <a:cs typeface="Montserrat SemiBold"/>
                <a:sym typeface="Montserrat SemiBold"/>
              </a:rPr>
              <a:t>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8"/>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grpSp>
        <p:nvGrpSpPr>
          <p:cNvPr id="328" name="Google Shape;328;p18"/>
          <p:cNvGrpSpPr/>
          <p:nvPr/>
        </p:nvGrpSpPr>
        <p:grpSpPr>
          <a:xfrm>
            <a:off x="3374821" y="2238811"/>
            <a:ext cx="13474461" cy="4169120"/>
            <a:chOff x="0" y="-9525"/>
            <a:chExt cx="17965948" cy="5558825"/>
          </a:xfrm>
        </p:grpSpPr>
        <p:sp>
          <p:nvSpPr>
            <p:cNvPr id="329" name="Google Shape;329;p18"/>
            <p:cNvSpPr txBox="1"/>
            <p:nvPr/>
          </p:nvSpPr>
          <p:spPr>
            <a:xfrm>
              <a:off x="0" y="-9525"/>
              <a:ext cx="17965948" cy="1431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Vērtēšanas kritēriji</a:t>
              </a:r>
              <a:endParaRPr/>
            </a:p>
          </p:txBody>
        </p:sp>
        <p:sp>
          <p:nvSpPr>
            <p:cNvPr id="330" name="Google Shape;330;p18"/>
            <p:cNvSpPr txBox="1"/>
            <p:nvPr/>
          </p:nvSpPr>
          <p:spPr>
            <a:xfrm>
              <a:off x="0" y="2061422"/>
              <a:ext cx="16689652" cy="3487878"/>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Vērtēšanas kritērijs:  darbs ir  ieskaitīts, ja </a:t>
              </a:r>
              <a:r>
                <a:rPr lang="en-US" sz="2450">
                  <a:solidFill>
                    <a:srgbClr val="3F3F3F"/>
                  </a:solidFill>
                  <a:latin typeface="Montserrat"/>
                  <a:ea typeface="Montserrat"/>
                  <a:cs typeface="Montserrat"/>
                  <a:sym typeface="Montserrat"/>
                </a:rPr>
                <a:t>tas ir iesniegts.</a:t>
              </a:r>
              <a:endParaRPr/>
            </a:p>
            <a:p>
              <a:pPr indent="0" lvl="0" marL="0" marR="0" rtl="0" algn="l">
                <a:lnSpc>
                  <a:spcPct val="142816"/>
                </a:lnSpc>
                <a:spcBef>
                  <a:spcPts val="0"/>
                </a:spcBef>
                <a:spcAft>
                  <a:spcPts val="0"/>
                </a:spcAft>
                <a:buNone/>
              </a:pPr>
              <a:r>
                <a:t/>
              </a:r>
              <a:endParaRPr sz="2450">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Noslēguma pārbaudes darbs – gala projekts ir ieskaitīts, ja tas ir prezentēts.</a:t>
              </a:r>
              <a:endParaRPr/>
            </a:p>
            <a:p>
              <a:pPr indent="0" lvl="0" marL="0" marR="0" rtl="0" algn="l">
                <a:lnSpc>
                  <a:spcPct val="142816"/>
                </a:lnSpc>
                <a:spcBef>
                  <a:spcPts val="0"/>
                </a:spcBef>
                <a:spcAft>
                  <a:spcPts val="0"/>
                </a:spcAft>
                <a:buNone/>
              </a:pPr>
              <a:r>
                <a:t/>
              </a:r>
              <a:endParaRPr sz="2450">
                <a:solidFill>
                  <a:srgbClr val="3E3E3D"/>
                </a:solidFill>
                <a:latin typeface="Montserrat"/>
                <a:ea typeface="Montserrat"/>
                <a:cs typeface="Montserrat"/>
                <a:sym typeface="Montserrat"/>
              </a:endParaRPr>
            </a:p>
            <a:p>
              <a:pPr indent="0" lvl="0" marL="0" marR="0" rtl="0" algn="l">
                <a:lnSpc>
                  <a:spcPct val="142816"/>
                </a:lnSpc>
                <a:spcBef>
                  <a:spcPts val="0"/>
                </a:spcBef>
                <a:spcAft>
                  <a:spcPts val="0"/>
                </a:spcAft>
                <a:buNone/>
              </a:pPr>
              <a:r>
                <a:t/>
              </a:r>
              <a:endParaRPr sz="2450">
                <a:solidFill>
                  <a:srgbClr val="3E3E3D"/>
                </a:solidFill>
                <a:latin typeface="Montserrat"/>
                <a:ea typeface="Montserrat"/>
                <a:cs typeface="Montserrat"/>
                <a:sym typeface="Montserrat"/>
              </a:endParaRPr>
            </a:p>
            <a:p>
              <a:pPr indent="0" lvl="0" marL="0" marR="0" rtl="0" algn="l">
                <a:lnSpc>
                  <a:spcPct val="291583"/>
                </a:lnSpc>
                <a:spcBef>
                  <a:spcPts val="0"/>
                </a:spcBef>
                <a:spcAft>
                  <a:spcPts val="0"/>
                </a:spcAft>
                <a:buNone/>
              </a:pPr>
              <a:r>
                <a:t/>
              </a:r>
              <a:endParaRPr sz="1200">
                <a:solidFill>
                  <a:srgbClr val="3E3E3D"/>
                </a:solidFill>
                <a:latin typeface="Arimo"/>
                <a:ea typeface="Arimo"/>
                <a:cs typeface="Arimo"/>
                <a:sym typeface="Arimo"/>
              </a:endParaRPr>
            </a:p>
          </p:txBody>
        </p:sp>
      </p:grpSp>
      <p:sp>
        <p:nvSpPr>
          <p:cNvPr id="331" name="Google Shape;331;p18"/>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32" name="Google Shape;332;p18"/>
          <p:cNvSpPr txBox="1"/>
          <p:nvPr/>
        </p:nvSpPr>
        <p:spPr>
          <a:xfrm>
            <a:off x="1572837"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7999">
                <a:solidFill>
                  <a:srgbClr val="B75F28"/>
                </a:solidFill>
                <a:latin typeface="Montserrat SemiBold"/>
                <a:ea typeface="Montserrat SemiBold"/>
                <a:cs typeface="Montserrat SemiBold"/>
                <a:sym typeface="Montserrat SemiBold"/>
              </a:rPr>
              <a:t>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9"/>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grpSp>
        <p:nvGrpSpPr>
          <p:cNvPr id="338" name="Google Shape;338;p19"/>
          <p:cNvGrpSpPr/>
          <p:nvPr/>
        </p:nvGrpSpPr>
        <p:grpSpPr>
          <a:xfrm>
            <a:off x="2698246" y="1195893"/>
            <a:ext cx="14019984" cy="4834213"/>
            <a:chOff x="0" y="1021772"/>
            <a:chExt cx="18693312" cy="6445617"/>
          </a:xfrm>
        </p:grpSpPr>
        <p:sp>
          <p:nvSpPr>
            <p:cNvPr id="339" name="Google Shape;339;p19"/>
            <p:cNvSpPr txBox="1"/>
            <p:nvPr/>
          </p:nvSpPr>
          <p:spPr>
            <a:xfrm>
              <a:off x="727364" y="1021772"/>
              <a:ext cx="17965948" cy="4243471"/>
            </a:xfrm>
            <a:prstGeom prst="rect">
              <a:avLst/>
            </a:prstGeom>
            <a:noFill/>
            <a:ln>
              <a:noFill/>
            </a:ln>
          </p:spPr>
          <p:txBody>
            <a:bodyPr anchorCtr="0" anchor="t" bIns="0" lIns="0" spcFirstLastPara="1" rIns="0" wrap="square" tIns="0">
              <a:spAutoFit/>
            </a:bodyPr>
            <a:lstStyle/>
            <a:p>
              <a:pPr indent="0" lvl="0" marL="0" marR="0" rtl="0" algn="l">
                <a:lnSpc>
                  <a:spcPct val="466611"/>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20848"/>
                </a:lnSpc>
                <a:spcBef>
                  <a:spcPts val="0"/>
                </a:spcBef>
                <a:spcAft>
                  <a:spcPts val="0"/>
                </a:spcAft>
                <a:buNone/>
              </a:pPr>
              <a:r>
                <a:rPr b="1" lang="en-US" sz="6950">
                  <a:solidFill>
                    <a:srgbClr val="B75F28"/>
                  </a:solidFill>
                  <a:latin typeface="Montserrat"/>
                  <a:ea typeface="Montserrat"/>
                  <a:cs typeface="Montserrat"/>
                  <a:sym typeface="Montserrat"/>
                </a:rPr>
                <a:t>Kā pievienot patstāvīgo darbu</a:t>
              </a:r>
              <a:endParaRPr b="1" sz="6950">
                <a:solidFill>
                  <a:srgbClr val="B75F28"/>
                </a:solidFill>
                <a:latin typeface="Montserrat"/>
                <a:ea typeface="Montserrat"/>
                <a:cs typeface="Montserrat"/>
                <a:sym typeface="Montserrat"/>
              </a:endParaRPr>
            </a:p>
          </p:txBody>
        </p:sp>
        <p:sp>
          <p:nvSpPr>
            <p:cNvPr id="340" name="Google Shape;340;p19"/>
            <p:cNvSpPr txBox="1"/>
            <p:nvPr/>
          </p:nvSpPr>
          <p:spPr>
            <a:xfrm>
              <a:off x="0" y="6328622"/>
              <a:ext cx="16689652" cy="1138767"/>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1" name="Google Shape;341;p19"/>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42" name="Google Shape;342;p19"/>
          <p:cNvSpPr txBox="1"/>
          <p:nvPr/>
        </p:nvSpPr>
        <p:spPr>
          <a:xfrm>
            <a:off x="1975485" y="2151571"/>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742"/>
              </a:lnSpc>
              <a:spcBef>
                <a:spcPts val="0"/>
              </a:spcBef>
              <a:spcAft>
                <a:spcPts val="0"/>
              </a:spcAft>
              <a:buNone/>
            </a:pPr>
            <a:r>
              <a:rPr lang="en-US" sz="7950">
                <a:solidFill>
                  <a:srgbClr val="B75F28"/>
                </a:solidFill>
                <a:latin typeface="Montserrat SemiBold"/>
                <a:ea typeface="Montserrat SemiBold"/>
                <a:cs typeface="Montserrat SemiBold"/>
                <a:sym typeface="Montserrat SemiBold"/>
              </a:rPr>
              <a:t>4</a:t>
            </a:r>
            <a:endParaRPr sz="7999">
              <a:solidFill>
                <a:srgbClr val="B75F28"/>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4">
            <a:alphaModFix amt="9999"/>
          </a:blip>
          <a:srcRect b="0" l="0" r="0" t="0"/>
          <a:stretch/>
        </p:blipFill>
        <p:spPr>
          <a:xfrm>
            <a:off x="14599037" y="429564"/>
            <a:ext cx="3147338" cy="959938"/>
          </a:xfrm>
          <a:prstGeom prst="rect">
            <a:avLst/>
          </a:prstGeom>
          <a:noFill/>
          <a:ln>
            <a:noFill/>
          </a:ln>
        </p:spPr>
      </p:pic>
      <p:sp>
        <p:nvSpPr>
          <p:cNvPr id="99" name="Google Shape;99;p2"/>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b="0" i="0" lang="en-US" sz="1600" u="none" cap="none" strike="noStrike">
                <a:solidFill>
                  <a:srgbClr val="7F7F7F"/>
                </a:solidFill>
                <a:latin typeface="Montserrat"/>
                <a:ea typeface="Montserrat"/>
                <a:cs typeface="Montserrat"/>
                <a:sym typeface="Montserrat"/>
              </a:rPr>
              <a:t>Ievads C# programmēšanā</a:t>
            </a:r>
            <a:r>
              <a:rPr b="0" i="0" lang="en-US" sz="1600" u="none" cap="none" strike="noStrike">
                <a:solidFill>
                  <a:srgbClr val="3E3E3D"/>
                </a:solidFill>
                <a:latin typeface="Montserrat"/>
                <a:ea typeface="Montserrat"/>
                <a:cs typeface="Montserrat"/>
                <a:sym typeface="Montserrat"/>
              </a:rPr>
              <a:t> </a:t>
            </a:r>
            <a:endParaRPr b="0" i="0" sz="1800" u="none" cap="none" strike="noStrike">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b="0" i="0" lang="en-US" sz="1550" u="none" cap="none" strike="noStrike">
                <a:solidFill>
                  <a:srgbClr val="3E3E3D"/>
                </a:solidFill>
                <a:latin typeface="Montserrat"/>
                <a:ea typeface="Montserrat"/>
                <a:cs typeface="Montserrat"/>
                <a:sym typeface="Montserrat"/>
              </a:rPr>
              <a:t>202</a:t>
            </a:r>
            <a:r>
              <a:rPr lang="en-US" sz="1550">
                <a:solidFill>
                  <a:srgbClr val="3E3E3D"/>
                </a:solidFill>
                <a:latin typeface="Montserrat"/>
                <a:ea typeface="Montserrat"/>
                <a:cs typeface="Montserrat"/>
                <a:sym typeface="Montserrat"/>
              </a:rPr>
              <a:t>2</a:t>
            </a:r>
            <a:endParaRPr/>
          </a:p>
        </p:txBody>
      </p:sp>
      <p:sp>
        <p:nvSpPr>
          <p:cNvPr id="100" name="Google Shape;100;p2"/>
          <p:cNvSpPr txBox="1"/>
          <p:nvPr/>
        </p:nvSpPr>
        <p:spPr>
          <a:xfrm>
            <a:off x="870966" y="1028700"/>
            <a:ext cx="6806727"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000" u="none" cap="none" strike="noStrike">
                <a:solidFill>
                  <a:srgbClr val="B75F28"/>
                </a:solidFill>
                <a:latin typeface="Montserrat SemiBold"/>
                <a:ea typeface="Montserrat SemiBold"/>
                <a:cs typeface="Montserrat SemiBold"/>
                <a:sym typeface="Montserrat SemiBold"/>
              </a:rPr>
              <a:t>Satura rādītājs</a:t>
            </a:r>
            <a:endParaRPr/>
          </a:p>
        </p:txBody>
      </p:sp>
      <p:grpSp>
        <p:nvGrpSpPr>
          <p:cNvPr id="101" name="Google Shape;101;p2"/>
          <p:cNvGrpSpPr/>
          <p:nvPr/>
        </p:nvGrpSpPr>
        <p:grpSpPr>
          <a:xfrm>
            <a:off x="2951507" y="2986881"/>
            <a:ext cx="4879044" cy="859634"/>
            <a:chOff x="0" y="-9525"/>
            <a:chExt cx="6505392" cy="1146178"/>
          </a:xfrm>
        </p:grpSpPr>
        <p:sp>
          <p:nvSpPr>
            <p:cNvPr id="102" name="Google Shape;102;p2"/>
            <p:cNvSpPr txBox="1"/>
            <p:nvPr/>
          </p:nvSpPr>
          <p:spPr>
            <a:xfrm>
              <a:off x="0" y="771426"/>
              <a:ext cx="6505392" cy="365227"/>
            </a:xfrm>
            <a:prstGeom prst="rect">
              <a:avLst/>
            </a:prstGeom>
            <a:noFill/>
            <a:ln>
              <a:noFill/>
            </a:ln>
          </p:spPr>
          <p:txBody>
            <a:bodyPr anchorCtr="0" anchor="t" bIns="0" lIns="0" spcFirstLastPara="1" rIns="0" wrap="square" tIns="0">
              <a:spAutoFit/>
            </a:bodyPr>
            <a:lstStyle/>
            <a:p>
              <a:pPr indent="-181840" lvl="1" marL="363680" marR="0" rtl="0" algn="l">
                <a:lnSpc>
                  <a:spcPct val="140023"/>
                </a:lnSpc>
                <a:spcBef>
                  <a:spcPts val="0"/>
                </a:spcBef>
                <a:spcAft>
                  <a:spcPts val="0"/>
                </a:spcAft>
                <a:buClr>
                  <a:srgbClr val="3E3E3D"/>
                </a:buClr>
                <a:buSzPts val="1684"/>
                <a:buFont typeface="Arial"/>
                <a:buChar char="•"/>
              </a:pPr>
              <a:r>
                <a:rPr b="0" i="0" lang="en-US" sz="1684" u="none" cap="none" strike="noStrike">
                  <a:solidFill>
                    <a:srgbClr val="3E3E3D"/>
                  </a:solidFill>
                  <a:latin typeface="Montserrat"/>
                  <a:ea typeface="Montserrat"/>
                  <a:cs typeface="Montserrat"/>
                  <a:sym typeface="Montserrat"/>
                </a:rPr>
                <a:t>Satiec pasniedzēju komandu</a:t>
              </a:r>
              <a:endParaRPr/>
            </a:p>
          </p:txBody>
        </p:sp>
        <p:sp>
          <p:nvSpPr>
            <p:cNvPr id="103" name="Google Shape;103;p2"/>
            <p:cNvSpPr txBox="1"/>
            <p:nvPr/>
          </p:nvSpPr>
          <p:spPr>
            <a:xfrm>
              <a:off x="0" y="-9525"/>
              <a:ext cx="6505392" cy="5429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IEVADS</a:t>
              </a:r>
              <a:endParaRPr/>
            </a:p>
          </p:txBody>
        </p:sp>
      </p:grpSp>
      <p:grpSp>
        <p:nvGrpSpPr>
          <p:cNvPr id="104" name="Google Shape;104;p2"/>
          <p:cNvGrpSpPr/>
          <p:nvPr/>
        </p:nvGrpSpPr>
        <p:grpSpPr>
          <a:xfrm>
            <a:off x="12178551" y="2986881"/>
            <a:ext cx="4879044" cy="2284457"/>
            <a:chOff x="0" y="-9525"/>
            <a:chExt cx="6505392" cy="3045943"/>
          </a:xfrm>
        </p:grpSpPr>
        <p:sp>
          <p:nvSpPr>
            <p:cNvPr id="105" name="Google Shape;105;p2"/>
            <p:cNvSpPr txBox="1"/>
            <p:nvPr/>
          </p:nvSpPr>
          <p:spPr>
            <a:xfrm>
              <a:off x="0" y="1838226"/>
              <a:ext cx="6505392" cy="1198192"/>
            </a:xfrm>
            <a:prstGeom prst="rect">
              <a:avLst/>
            </a:prstGeom>
            <a:noFill/>
            <a:ln>
              <a:noFill/>
            </a:ln>
          </p:spPr>
          <p:txBody>
            <a:bodyPr anchorCtr="0" anchor="t" bIns="0" lIns="0" spcFirstLastPara="1" rIns="0" wrap="square" tIns="0">
              <a:spAutoFit/>
            </a:bodyPr>
            <a:lstStyle/>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Kā sniegt atgriezenisko saiti?</a:t>
              </a:r>
              <a:endParaRPr b="0" i="0" sz="1650" u="none" cap="none" strike="noStrike">
                <a:solidFill>
                  <a:schemeClr val="dk1"/>
                </a:solidFill>
                <a:latin typeface="Calibri"/>
                <a:ea typeface="Calibri"/>
                <a:cs typeface="Calibri"/>
                <a:sym typeface="Calibri"/>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Kā risināt konfliktsituācijas?  </a:t>
              </a:r>
              <a:endParaRPr/>
            </a:p>
            <a:p>
              <a:pPr indent="0" lvl="1" marL="181610" marR="0" rtl="0" algn="l">
                <a:lnSpc>
                  <a:spcPct val="142909"/>
                </a:lnSpc>
                <a:spcBef>
                  <a:spcPts val="0"/>
                </a:spcBef>
                <a:spcAft>
                  <a:spcPts val="0"/>
                </a:spcAft>
                <a:buNone/>
              </a:pPr>
              <a:r>
                <a:t/>
              </a:r>
              <a:endParaRPr b="0" i="0" sz="1650" u="none" cap="none" strike="noStrike">
                <a:solidFill>
                  <a:srgbClr val="FF1616"/>
                </a:solidFill>
                <a:latin typeface="Montserrat"/>
                <a:ea typeface="Montserrat"/>
                <a:cs typeface="Montserrat"/>
                <a:sym typeface="Montserrat"/>
              </a:endParaRPr>
            </a:p>
          </p:txBody>
        </p:sp>
        <p:sp>
          <p:nvSpPr>
            <p:cNvPr id="106" name="Google Shape;106;p2"/>
            <p:cNvSpPr txBox="1"/>
            <p:nvPr/>
          </p:nvSpPr>
          <p:spPr>
            <a:xfrm>
              <a:off x="0" y="-9525"/>
              <a:ext cx="6505392" cy="1609725"/>
            </a:xfrm>
            <a:prstGeom prst="rect">
              <a:avLst/>
            </a:prstGeom>
            <a:noFill/>
            <a:ln>
              <a:noFill/>
            </a:ln>
          </p:spPr>
          <p:txBody>
            <a:bodyPr anchorCtr="0" anchor="t" bIns="0" lIns="0" spcFirstLastPara="1" rIns="0" wrap="square" tIns="0">
              <a:spAutoFit/>
            </a:bodyPr>
            <a:lstStyle/>
            <a:p>
              <a:pPr indent="0" lvl="0" marL="0" marR="0" rtl="0" algn="l">
                <a:lnSpc>
                  <a:spcPct val="121320"/>
                </a:lnSpc>
                <a:spcBef>
                  <a:spcPts val="0"/>
                </a:spcBef>
                <a:spcAft>
                  <a:spcPts val="0"/>
                </a:spcAft>
                <a:buNone/>
              </a:pPr>
              <a:r>
                <a:rPr b="1" i="0" lang="en-US" sz="2650" u="none" cap="none" strike="noStrike">
                  <a:solidFill>
                    <a:srgbClr val="B75F28"/>
                  </a:solidFill>
                  <a:latin typeface="Montserrat"/>
                  <a:ea typeface="Montserrat"/>
                  <a:cs typeface="Montserrat"/>
                  <a:sym typeface="Montserrat"/>
                </a:rPr>
                <a:t>PRAKTISKĀ INFORMĀCIJA DALĪBAI MĀCĪBU PROGRAMMĀ</a:t>
              </a:r>
              <a:endParaRPr/>
            </a:p>
          </p:txBody>
        </p:sp>
      </p:grpSp>
      <p:sp>
        <p:nvSpPr>
          <p:cNvPr id="107" name="Google Shape;107;p2"/>
          <p:cNvSpPr txBox="1"/>
          <p:nvPr/>
        </p:nvSpPr>
        <p:spPr>
          <a:xfrm>
            <a:off x="12178551" y="5966856"/>
            <a:ext cx="4879044"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PAPILDUS</a:t>
            </a:r>
            <a:endParaRPr/>
          </a:p>
        </p:txBody>
      </p:sp>
      <p:sp>
        <p:nvSpPr>
          <p:cNvPr id="108" name="Google Shape;108;p2"/>
          <p:cNvSpPr txBox="1"/>
          <p:nvPr/>
        </p:nvSpPr>
        <p:spPr>
          <a:xfrm>
            <a:off x="2951507" y="7044399"/>
            <a:ext cx="5414212" cy="12096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PRASĪBAS DALĪBAI UN SEKMĪGAI MĀCĪBU PROGRAMMAS PABEIGŠANAI</a:t>
            </a:r>
            <a:endParaRPr/>
          </a:p>
        </p:txBody>
      </p:sp>
      <p:grpSp>
        <p:nvGrpSpPr>
          <p:cNvPr id="109" name="Google Shape;109;p2"/>
          <p:cNvGrpSpPr/>
          <p:nvPr/>
        </p:nvGrpSpPr>
        <p:grpSpPr>
          <a:xfrm>
            <a:off x="2951507" y="4075672"/>
            <a:ext cx="4879044" cy="2099911"/>
            <a:chOff x="0" y="-9525"/>
            <a:chExt cx="6505392" cy="2799881"/>
          </a:xfrm>
        </p:grpSpPr>
        <p:sp>
          <p:nvSpPr>
            <p:cNvPr id="110" name="Google Shape;110;p2"/>
            <p:cNvSpPr txBox="1"/>
            <p:nvPr/>
          </p:nvSpPr>
          <p:spPr>
            <a:xfrm>
              <a:off x="0" y="771427"/>
              <a:ext cx="6505392" cy="2018929"/>
            </a:xfrm>
            <a:prstGeom prst="rect">
              <a:avLst/>
            </a:prstGeom>
            <a:noFill/>
            <a:ln>
              <a:noFill/>
            </a:ln>
          </p:spPr>
          <p:txBody>
            <a:bodyPr anchorCtr="0" anchor="t" bIns="0" lIns="0" spcFirstLastPara="1" rIns="0" wrap="square" tIns="0">
              <a:spAutoFit/>
            </a:bodyPr>
            <a:lstStyle/>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Mācību plāns</a:t>
              </a:r>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Kā gūt maksimālo piedaloties šajā mācību programmā?</a:t>
              </a:r>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Tavs mācību ceļojums</a:t>
              </a:r>
              <a:endParaRPr b="0" i="0" sz="1650" u="none" cap="none" strike="noStrike">
                <a:solidFill>
                  <a:srgbClr val="3E3E3D"/>
                </a:solidFill>
                <a:latin typeface="Montserrat"/>
                <a:ea typeface="Montserrat"/>
                <a:cs typeface="Montserrat"/>
                <a:sym typeface="Montserrat"/>
              </a:endParaRPr>
            </a:p>
            <a:p>
              <a:pPr indent="-181610" lvl="1" marL="363220" marR="0" rtl="0" algn="l">
                <a:lnSpc>
                  <a:spcPct val="142909"/>
                </a:lnSpc>
                <a:spcBef>
                  <a:spcPts val="0"/>
                </a:spcBef>
                <a:spcAft>
                  <a:spcPts val="0"/>
                </a:spcAft>
                <a:buClr>
                  <a:srgbClr val="3E3E3D"/>
                </a:buClr>
                <a:buSzPts val="1650"/>
                <a:buFont typeface="Arial"/>
                <a:buChar char="•"/>
              </a:pPr>
              <a:r>
                <a:rPr b="0" i="0" lang="en-US" sz="1650" u="none" cap="none" strike="noStrike">
                  <a:solidFill>
                    <a:srgbClr val="3E3E3D"/>
                  </a:solidFill>
                  <a:latin typeface="Montserrat"/>
                  <a:ea typeface="Montserrat"/>
                  <a:cs typeface="Montserrat"/>
                  <a:sym typeface="Montserrat"/>
                </a:rPr>
                <a:t>Trīs galvenie šķēršļi, par kuriem Tev jāzina</a:t>
              </a:r>
              <a:endParaRPr b="0" i="0" sz="1650" u="none" cap="none" strike="noStrike">
                <a:solidFill>
                  <a:srgbClr val="3E3E3D"/>
                </a:solidFill>
                <a:latin typeface="Montserrat"/>
                <a:ea typeface="Montserrat"/>
                <a:cs typeface="Montserrat"/>
                <a:sym typeface="Montserrat"/>
              </a:endParaRPr>
            </a:p>
          </p:txBody>
        </p:sp>
        <p:sp>
          <p:nvSpPr>
            <p:cNvPr id="111" name="Google Shape;111;p2"/>
            <p:cNvSpPr txBox="1"/>
            <p:nvPr/>
          </p:nvSpPr>
          <p:spPr>
            <a:xfrm>
              <a:off x="0" y="-9525"/>
              <a:ext cx="6505392" cy="54292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B75F28"/>
                  </a:solidFill>
                  <a:latin typeface="Montserrat"/>
                  <a:ea typeface="Montserrat"/>
                  <a:cs typeface="Montserrat"/>
                  <a:sym typeface="Montserrat"/>
                </a:rPr>
                <a:t>SAGATAVOŠANĀS</a:t>
              </a:r>
              <a:endParaRPr/>
            </a:p>
          </p:txBody>
        </p:sp>
      </p:grpSp>
      <p:sp>
        <p:nvSpPr>
          <p:cNvPr id="112" name="Google Shape;112;p2"/>
          <p:cNvSpPr txBox="1"/>
          <p:nvPr/>
        </p:nvSpPr>
        <p:spPr>
          <a:xfrm>
            <a:off x="1028700" y="2984500"/>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3</a:t>
            </a:r>
            <a:endParaRPr/>
          </a:p>
        </p:txBody>
      </p:sp>
      <p:sp>
        <p:nvSpPr>
          <p:cNvPr id="113" name="Google Shape;113;p2"/>
          <p:cNvSpPr txBox="1"/>
          <p:nvPr/>
        </p:nvSpPr>
        <p:spPr>
          <a:xfrm>
            <a:off x="10255743" y="2984500"/>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8</a:t>
            </a:r>
            <a:endParaRPr/>
          </a:p>
        </p:txBody>
      </p:sp>
      <p:sp>
        <p:nvSpPr>
          <p:cNvPr id="114" name="Google Shape;114;p2"/>
          <p:cNvSpPr txBox="1"/>
          <p:nvPr/>
        </p:nvSpPr>
        <p:spPr>
          <a:xfrm>
            <a:off x="10255743" y="5966856"/>
            <a:ext cx="1534843"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10</a:t>
            </a:r>
            <a:endParaRPr/>
          </a:p>
        </p:txBody>
      </p:sp>
      <p:sp>
        <p:nvSpPr>
          <p:cNvPr id="115" name="Google Shape;115;p2"/>
          <p:cNvSpPr txBox="1"/>
          <p:nvPr/>
        </p:nvSpPr>
        <p:spPr>
          <a:xfrm>
            <a:off x="1028700" y="7044399"/>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7</a:t>
            </a:r>
            <a:endParaRPr/>
          </a:p>
        </p:txBody>
      </p:sp>
      <p:sp>
        <p:nvSpPr>
          <p:cNvPr id="116" name="Google Shape;116;p2"/>
          <p:cNvSpPr txBox="1"/>
          <p:nvPr/>
        </p:nvSpPr>
        <p:spPr>
          <a:xfrm>
            <a:off x="1028700" y="4073291"/>
            <a:ext cx="1922807" cy="409575"/>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79" u="none" cap="none" strike="noStrike">
                <a:solidFill>
                  <a:srgbClr val="DBDAD9"/>
                </a:solidFill>
                <a:latin typeface="Montserrat"/>
                <a:ea typeface="Montserrat"/>
                <a:cs typeface="Montserrat"/>
                <a:sym typeface="Montserrat"/>
              </a:rPr>
              <a:t>5</a:t>
            </a:r>
            <a:endParaRPr/>
          </a:p>
        </p:txBody>
      </p:sp>
      <p:sp>
        <p:nvSpPr>
          <p:cNvPr id="117" name="Google Shape;117;p2"/>
          <p:cNvSpPr txBox="1"/>
          <p:nvPr/>
        </p:nvSpPr>
        <p:spPr>
          <a:xfrm>
            <a:off x="7772400" y="49149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20"/>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grpSp>
        <p:nvGrpSpPr>
          <p:cNvPr id="348" name="Google Shape;348;p20"/>
          <p:cNvGrpSpPr/>
          <p:nvPr/>
        </p:nvGrpSpPr>
        <p:grpSpPr>
          <a:xfrm>
            <a:off x="5396226" y="2238811"/>
            <a:ext cx="9202811" cy="5110916"/>
            <a:chOff x="0" y="-9525"/>
            <a:chExt cx="12270415" cy="6814553"/>
          </a:xfrm>
        </p:grpSpPr>
        <p:sp>
          <p:nvSpPr>
            <p:cNvPr id="349" name="Google Shape;349;p20"/>
            <p:cNvSpPr txBox="1"/>
            <p:nvPr/>
          </p:nvSpPr>
          <p:spPr>
            <a:xfrm>
              <a:off x="0" y="-9525"/>
              <a:ext cx="12270415" cy="14319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Apliecība</a:t>
              </a:r>
              <a:endParaRPr/>
            </a:p>
          </p:txBody>
        </p:sp>
        <p:sp>
          <p:nvSpPr>
            <p:cNvPr id="350" name="Google Shape;350;p20"/>
            <p:cNvSpPr txBox="1"/>
            <p:nvPr/>
          </p:nvSpPr>
          <p:spPr>
            <a:xfrm>
              <a:off x="0" y="2061421"/>
              <a:ext cx="11398728" cy="4743607"/>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Pēc veiksmīga gala pārbaudījuma nokārtošanas, mēs izsniegsim Tev LU profesionālās pilnveides apliecības elektronisko kopiju, oriģinālu Tu varēsi saņemt Aspazijas bulv. 5, 312.telpā. </a:t>
              </a:r>
              <a:endParaRPr sz="2499">
                <a:solidFill>
                  <a:srgbClr val="3E3E3D"/>
                </a:solidFill>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a:p>
              <a:pPr indent="0" lvl="0" marL="0" marR="0" rtl="0" algn="l">
                <a:lnSpc>
                  <a:spcPct val="140016"/>
                </a:lnSpc>
                <a:spcBef>
                  <a:spcPts val="0"/>
                </a:spcBef>
                <a:spcAft>
                  <a:spcPts val="0"/>
                </a:spcAft>
                <a:buNone/>
              </a:pPr>
              <a:r>
                <a:rPr lang="en-US" sz="2499">
                  <a:solidFill>
                    <a:srgbClr val="3E3E3D"/>
                  </a:solidFill>
                  <a:latin typeface="Montserrat"/>
                  <a:ea typeface="Montserrat"/>
                  <a:cs typeface="Montserrat"/>
                  <a:sym typeface="Montserrat"/>
                </a:rPr>
                <a:t>Programmas koordinators paziņos par laikiem, kuros iespējams saņemt apliecību personīgi.</a:t>
              </a:r>
              <a:endParaRPr/>
            </a:p>
            <a:p>
              <a:pPr indent="0" lvl="0" marL="0" marR="0" rtl="0" algn="l">
                <a:lnSpc>
                  <a:spcPct val="140016"/>
                </a:lnSpc>
                <a:spcBef>
                  <a:spcPts val="0"/>
                </a:spcBef>
                <a:spcAft>
                  <a:spcPts val="0"/>
                </a:spcAft>
                <a:buNone/>
              </a:pPr>
              <a:r>
                <a:t/>
              </a:r>
              <a:endParaRPr sz="2499">
                <a:solidFill>
                  <a:srgbClr val="3E3E3D"/>
                </a:solidFill>
                <a:latin typeface="Montserrat"/>
                <a:ea typeface="Montserrat"/>
                <a:cs typeface="Montserrat"/>
                <a:sym typeface="Montserrat"/>
              </a:endParaRPr>
            </a:p>
          </p:txBody>
        </p:sp>
      </p:grpSp>
      <p:sp>
        <p:nvSpPr>
          <p:cNvPr id="351" name="Google Shape;351;p20"/>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52" name="Google Shape;352;p20"/>
          <p:cNvSpPr txBox="1"/>
          <p:nvPr/>
        </p:nvSpPr>
        <p:spPr>
          <a:xfrm>
            <a:off x="3594243" y="2255480"/>
            <a:ext cx="1350820" cy="1200150"/>
          </a:xfrm>
          <a:prstGeom prst="rect">
            <a:avLst/>
          </a:prstGeom>
          <a:noFill/>
          <a:ln>
            <a:noFill/>
          </a:ln>
        </p:spPr>
        <p:txBody>
          <a:bodyPr anchorCtr="0" anchor="t" bIns="0" lIns="0" spcFirstLastPara="1" rIns="0" wrap="square" tIns="0">
            <a:spAutoFit/>
          </a:bodyPr>
          <a:lstStyle/>
          <a:p>
            <a:pPr indent="0" lvl="0" marL="0" marR="0" rtl="0" algn="l">
              <a:lnSpc>
                <a:spcPct val="120742"/>
              </a:lnSpc>
              <a:spcBef>
                <a:spcPts val="0"/>
              </a:spcBef>
              <a:spcAft>
                <a:spcPts val="0"/>
              </a:spcAft>
              <a:buNone/>
            </a:pPr>
            <a:r>
              <a:rPr lang="en-US" sz="7950">
                <a:solidFill>
                  <a:srgbClr val="B75F28"/>
                </a:solidFill>
                <a:latin typeface="Montserrat SemiBold"/>
                <a:ea typeface="Montserrat SemiBold"/>
                <a:cs typeface="Montserrat SemiBold"/>
                <a:sym typeface="Montserrat SemiBold"/>
              </a:rPr>
              <a:t>5</a:t>
            </a:r>
            <a:endParaRPr sz="7999">
              <a:solidFill>
                <a:srgbClr val="B75F28"/>
              </a:solidFill>
              <a:latin typeface="Montserrat SemiBold"/>
              <a:ea typeface="Montserrat SemiBold"/>
              <a:cs typeface="Montserrat SemiBold"/>
              <a:sym typeface="Montserrat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21"/>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358" name="Google Shape;358;p21"/>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359" name="Google Shape;359;p21"/>
          <p:cNvSpPr txBox="1"/>
          <p:nvPr/>
        </p:nvSpPr>
        <p:spPr>
          <a:xfrm>
            <a:off x="1163239" y="2247462"/>
            <a:ext cx="5961893" cy="3048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FBFBF"/>
                </a:solidFill>
                <a:latin typeface="Montserrat SemiBold"/>
                <a:ea typeface="Montserrat SemiBold"/>
                <a:cs typeface="Montserrat SemiBold"/>
                <a:sym typeface="Montserrat SemiBold"/>
              </a:rPr>
              <a:t>PRAKTISKA INFORMĀCIJA DALĪBAI MĀCĪBU PROGRAMMĀ</a:t>
            </a:r>
            <a:endParaRPr/>
          </a:p>
        </p:txBody>
      </p:sp>
      <p:cxnSp>
        <p:nvCxnSpPr>
          <p:cNvPr id="360" name="Google Shape;360;p21"/>
          <p:cNvCxnSpPr/>
          <p:nvPr/>
        </p:nvCxnSpPr>
        <p:spPr>
          <a:xfrm>
            <a:off x="8537314" y="3570970"/>
            <a:ext cx="8025753" cy="0"/>
          </a:xfrm>
          <a:prstGeom prst="straightConnector1">
            <a:avLst/>
          </a:prstGeom>
          <a:noFill/>
          <a:ln cap="rnd" cmpd="sng" w="9525">
            <a:solidFill>
              <a:srgbClr val="000000"/>
            </a:solidFill>
            <a:prstDash val="solid"/>
            <a:round/>
            <a:headEnd len="sm" w="sm" type="none"/>
            <a:tailEnd len="sm" w="sm" type="none"/>
          </a:ln>
        </p:spPr>
      </p:cxnSp>
      <p:sp>
        <p:nvSpPr>
          <p:cNvPr id="361" name="Google Shape;361;p21"/>
          <p:cNvSpPr txBox="1"/>
          <p:nvPr/>
        </p:nvSpPr>
        <p:spPr>
          <a:xfrm>
            <a:off x="8537314" y="22379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1</a:t>
            </a:r>
            <a:endParaRPr/>
          </a:p>
        </p:txBody>
      </p:sp>
      <p:sp>
        <p:nvSpPr>
          <p:cNvPr id="362" name="Google Shape;362;p21"/>
          <p:cNvSpPr txBox="1"/>
          <p:nvPr/>
        </p:nvSpPr>
        <p:spPr>
          <a:xfrm>
            <a:off x="10032739" y="2447487"/>
            <a:ext cx="5772703"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KĀ SNIEGT ATGRIEZENISKO SAITI?</a:t>
            </a:r>
            <a:endParaRPr/>
          </a:p>
        </p:txBody>
      </p:sp>
      <p:sp>
        <p:nvSpPr>
          <p:cNvPr id="363" name="Google Shape;363;p21"/>
          <p:cNvSpPr txBox="1"/>
          <p:nvPr/>
        </p:nvSpPr>
        <p:spPr>
          <a:xfrm>
            <a:off x="8537314" y="37619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2</a:t>
            </a:r>
            <a:endParaRPr/>
          </a:p>
        </p:txBody>
      </p:sp>
      <p:sp>
        <p:nvSpPr>
          <p:cNvPr id="364" name="Google Shape;364;p21"/>
          <p:cNvSpPr txBox="1"/>
          <p:nvPr/>
        </p:nvSpPr>
        <p:spPr>
          <a:xfrm>
            <a:off x="10032739" y="4179478"/>
            <a:ext cx="5772703"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KĀ RISINĀT KONFLIKTSITUĀCIJAS? </a:t>
            </a:r>
            <a:endParaRPr/>
          </a:p>
        </p:txBody>
      </p:sp>
      <p:sp>
        <p:nvSpPr>
          <p:cNvPr id="365" name="Google Shape;365;p21"/>
          <p:cNvSpPr txBox="1"/>
          <p:nvPr/>
        </p:nvSpPr>
        <p:spPr>
          <a:xfrm>
            <a:off x="8537314" y="5638253"/>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3</a:t>
            </a:r>
            <a:endParaRPr/>
          </a:p>
        </p:txBody>
      </p:sp>
      <p:sp>
        <p:nvSpPr>
          <p:cNvPr id="366" name="Google Shape;366;p21"/>
          <p:cNvSpPr txBox="1"/>
          <p:nvPr/>
        </p:nvSpPr>
        <p:spPr>
          <a:xfrm>
            <a:off x="8537314" y="7608130"/>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4</a:t>
            </a:r>
            <a:endParaRPr/>
          </a:p>
        </p:txBody>
      </p:sp>
      <p:sp>
        <p:nvSpPr>
          <p:cNvPr id="367" name="Google Shape;367;p21"/>
          <p:cNvSpPr txBox="1"/>
          <p:nvPr/>
        </p:nvSpPr>
        <p:spPr>
          <a:xfrm>
            <a:off x="10032739" y="5885903"/>
            <a:ext cx="5772703" cy="752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499">
                <a:solidFill>
                  <a:srgbClr val="3E3E3D"/>
                </a:solidFill>
                <a:latin typeface="Montserrat"/>
                <a:ea typeface="Montserrat"/>
                <a:cs typeface="Montserrat"/>
                <a:sym typeface="Montserrat"/>
              </a:rPr>
              <a:t>JA JUMS RODAS KONFLIKTU SITUĀCIJA AR PROGRAMMAS.... </a:t>
            </a:r>
            <a:endParaRPr/>
          </a:p>
        </p:txBody>
      </p:sp>
      <p:sp>
        <p:nvSpPr>
          <p:cNvPr id="368" name="Google Shape;368;p21"/>
          <p:cNvSpPr txBox="1"/>
          <p:nvPr/>
        </p:nvSpPr>
        <p:spPr>
          <a:xfrm>
            <a:off x="10032739" y="8046280"/>
            <a:ext cx="5772703" cy="371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499">
                <a:solidFill>
                  <a:srgbClr val="3E3E3D"/>
                </a:solidFill>
                <a:latin typeface="Montserrat"/>
                <a:ea typeface="Montserrat"/>
                <a:cs typeface="Montserrat"/>
                <a:sym typeface="Montserrat"/>
              </a:rPr>
              <a:t>PAPILDUS</a:t>
            </a:r>
            <a:endParaRPr/>
          </a:p>
        </p:txBody>
      </p:sp>
      <p:cxnSp>
        <p:nvCxnSpPr>
          <p:cNvPr id="369" name="Google Shape;369;p21"/>
          <p:cNvCxnSpPr/>
          <p:nvPr/>
        </p:nvCxnSpPr>
        <p:spPr>
          <a:xfrm>
            <a:off x="8537314" y="5285937"/>
            <a:ext cx="8025753" cy="0"/>
          </a:xfrm>
          <a:prstGeom prst="straightConnector1">
            <a:avLst/>
          </a:prstGeom>
          <a:noFill/>
          <a:ln cap="rnd" cmpd="sng" w="9525">
            <a:solidFill>
              <a:srgbClr val="000000"/>
            </a:solidFill>
            <a:prstDash val="solid"/>
            <a:round/>
            <a:headEnd len="sm" w="sm" type="none"/>
            <a:tailEnd len="sm" w="sm" type="none"/>
          </a:ln>
        </p:spPr>
      </p:cxnSp>
      <p:cxnSp>
        <p:nvCxnSpPr>
          <p:cNvPr id="370" name="Google Shape;370;p21"/>
          <p:cNvCxnSpPr/>
          <p:nvPr/>
        </p:nvCxnSpPr>
        <p:spPr>
          <a:xfrm>
            <a:off x="8537314" y="7199580"/>
            <a:ext cx="8025753" cy="0"/>
          </a:xfrm>
          <a:prstGeom prst="straightConnector1">
            <a:avLst/>
          </a:prstGeom>
          <a:noFill/>
          <a:ln cap="rnd" cmpd="sng" w="9525">
            <a:solidFill>
              <a:srgbClr val="000000"/>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22"/>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pic>
        <p:nvPicPr>
          <p:cNvPr id="376" name="Google Shape;376;p22"/>
          <p:cNvPicPr preferRelativeResize="0"/>
          <p:nvPr/>
        </p:nvPicPr>
        <p:blipFill rotWithShape="1">
          <a:blip r:embed="rId4">
            <a:alphaModFix/>
          </a:blip>
          <a:srcRect b="9653" l="0" r="0" t="8321"/>
          <a:stretch/>
        </p:blipFill>
        <p:spPr>
          <a:xfrm>
            <a:off x="-4598489" y="-267051"/>
            <a:ext cx="12880015" cy="10564705"/>
          </a:xfrm>
          <a:prstGeom prst="rect">
            <a:avLst/>
          </a:prstGeom>
          <a:noFill/>
          <a:ln>
            <a:noFill/>
          </a:ln>
        </p:spPr>
      </p:pic>
      <p:grpSp>
        <p:nvGrpSpPr>
          <p:cNvPr id="377" name="Google Shape;377;p22"/>
          <p:cNvGrpSpPr/>
          <p:nvPr/>
        </p:nvGrpSpPr>
        <p:grpSpPr>
          <a:xfrm>
            <a:off x="10488111" y="2755493"/>
            <a:ext cx="6771189" cy="3142461"/>
            <a:chOff x="0" y="47625"/>
            <a:chExt cx="9028251" cy="4189949"/>
          </a:xfrm>
        </p:grpSpPr>
        <p:sp>
          <p:nvSpPr>
            <p:cNvPr id="378" name="Google Shape;378;p22"/>
            <p:cNvSpPr txBox="1"/>
            <p:nvPr/>
          </p:nvSpPr>
          <p:spPr>
            <a:xfrm>
              <a:off x="0" y="47625"/>
              <a:ext cx="9028251" cy="2818342"/>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LU VUMC programmas dalībnieka karte</a:t>
              </a:r>
              <a:endParaRPr/>
            </a:p>
          </p:txBody>
        </p:sp>
        <p:sp>
          <p:nvSpPr>
            <p:cNvPr id="379" name="Google Shape;379;p22"/>
            <p:cNvSpPr txBox="1"/>
            <p:nvPr/>
          </p:nvSpPr>
          <p:spPr>
            <a:xfrm>
              <a:off x="0" y="3821647"/>
              <a:ext cx="9028251" cy="415927"/>
            </a:xfrm>
            <a:prstGeom prst="rect">
              <a:avLst/>
            </a:prstGeom>
            <a:noFill/>
            <a:ln>
              <a:noFill/>
            </a:ln>
          </p:spPr>
          <p:txBody>
            <a:bodyPr anchorCtr="0" anchor="t" bIns="0" lIns="0" spcFirstLastPara="1" rIns="0" wrap="square" tIns="0">
              <a:spAutoFit/>
            </a:bodyPr>
            <a:lstStyle/>
            <a:p>
              <a:pPr indent="0" lvl="0" marL="0" marR="0" rtl="0" algn="l">
                <a:lnSpc>
                  <a:spcPct val="166606"/>
                </a:lnSpc>
                <a:spcBef>
                  <a:spcPts val="0"/>
                </a:spcBef>
                <a:spcAft>
                  <a:spcPts val="0"/>
                </a:spcAft>
                <a:buNone/>
              </a:pPr>
              <a:r>
                <a:t/>
              </a:r>
              <a:endParaRPr sz="1650">
                <a:solidFill>
                  <a:srgbClr val="FF1616"/>
                </a:solidFill>
                <a:latin typeface="Montserrat"/>
                <a:ea typeface="Montserrat"/>
                <a:cs typeface="Montserrat"/>
                <a:sym typeface="Montserrat"/>
              </a:endParaRPr>
            </a:p>
          </p:txBody>
        </p:sp>
      </p:grpSp>
      <p:sp>
        <p:nvSpPr>
          <p:cNvPr id="380" name="Google Shape;380;p22"/>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pic>
        <p:nvPicPr>
          <p:cNvPr id="385" name="Google Shape;385;p23"/>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386" name="Google Shape;386;p23"/>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387" name="Google Shape;387;p23"/>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388" name="Google Shape;388;p23"/>
          <p:cNvSpPr txBox="1"/>
          <p:nvPr/>
        </p:nvSpPr>
        <p:spPr>
          <a:xfrm>
            <a:off x="1932555" y="3131098"/>
            <a:ext cx="9213088" cy="4261295"/>
          </a:xfrm>
          <a:prstGeom prst="rect">
            <a:avLst/>
          </a:prstGeom>
          <a:noFill/>
          <a:ln>
            <a:noFill/>
          </a:ln>
        </p:spPr>
        <p:txBody>
          <a:bodyPr anchorCtr="0" anchor="t" bIns="0" lIns="0" spcFirstLastPara="1" rIns="0" wrap="square" tIns="0">
            <a:spAutoFit/>
          </a:bodyPr>
          <a:lstStyle/>
          <a:p>
            <a:pPr indent="0" lvl="0" marL="0" marR="0" rtl="0" algn="l">
              <a:lnSpc>
                <a:spcPct val="120848"/>
              </a:lnSpc>
              <a:spcBef>
                <a:spcPts val="0"/>
              </a:spcBef>
              <a:spcAft>
                <a:spcPts val="0"/>
              </a:spcAft>
              <a:buNone/>
            </a:pPr>
            <a:r>
              <a:rPr lang="en-US" sz="6950">
                <a:solidFill>
                  <a:srgbClr val="E28D35"/>
                </a:solidFill>
                <a:latin typeface="Montserrat SemiBold"/>
                <a:ea typeface="Montserrat SemiBold"/>
                <a:cs typeface="Montserrat SemiBold"/>
                <a:sym typeface="Montserrat SemiBold"/>
              </a:rPr>
              <a:t>Saziņa ar VUMC dalībnieku atbalsta dienestiem</a:t>
            </a:r>
            <a:endParaRPr sz="6950">
              <a:solidFill>
                <a:srgbClr val="E28D35"/>
              </a:solidFill>
              <a:latin typeface="Montserrat SemiBold"/>
              <a:ea typeface="Montserrat SemiBold"/>
              <a:cs typeface="Montserrat SemiBold"/>
              <a:sym typeface="Montserrat SemiBold"/>
            </a:endParaRPr>
          </a:p>
          <a:p>
            <a:pPr indent="0" lvl="0" marL="0" marR="0" rtl="0" algn="l">
              <a:lnSpc>
                <a:spcPct val="120002"/>
              </a:lnSpc>
              <a:spcBef>
                <a:spcPts val="0"/>
              </a:spcBef>
              <a:spcAft>
                <a:spcPts val="0"/>
              </a:spcAft>
              <a:buNone/>
            </a:pPr>
            <a:r>
              <a:t/>
            </a:r>
            <a:endParaRPr sz="6999">
              <a:solidFill>
                <a:srgbClr val="E28D35"/>
              </a:solidFill>
              <a:latin typeface="Montserrat SemiBold"/>
              <a:ea typeface="Montserrat SemiBold"/>
              <a:cs typeface="Montserrat SemiBold"/>
              <a:sym typeface="Montserrat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392" name="Shape 392"/>
        <p:cNvGrpSpPr/>
        <p:nvPr/>
      </p:nvGrpSpPr>
      <p:grpSpPr>
        <a:xfrm>
          <a:off x="0" y="0"/>
          <a:ext cx="0" cy="0"/>
          <a:chOff x="0" y="0"/>
          <a:chExt cx="0" cy="0"/>
        </a:xfrm>
      </p:grpSpPr>
      <p:sp>
        <p:nvSpPr>
          <p:cNvPr id="393" name="Google Shape;393;p24"/>
          <p:cNvSpPr/>
          <p:nvPr/>
        </p:nvSpPr>
        <p:spPr>
          <a:xfrm>
            <a:off x="3149597" y="608427"/>
            <a:ext cx="3750924" cy="375090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2126" r="-212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11602314" y="608427"/>
            <a:ext cx="3750924" cy="3750908"/>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31879" l="0" r="0" t="-5537"/>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24"/>
          <p:cNvPicPr preferRelativeResize="0"/>
          <p:nvPr/>
        </p:nvPicPr>
        <p:blipFill rotWithShape="1">
          <a:blip r:embed="rId5">
            <a:alphaModFix amt="9999"/>
          </a:blip>
          <a:srcRect b="0" l="0" r="0" t="0"/>
          <a:stretch/>
        </p:blipFill>
        <p:spPr>
          <a:xfrm>
            <a:off x="684649" y="8761521"/>
            <a:ext cx="3257566" cy="993558"/>
          </a:xfrm>
          <a:prstGeom prst="rect">
            <a:avLst/>
          </a:prstGeom>
          <a:noFill/>
          <a:ln>
            <a:noFill/>
          </a:ln>
        </p:spPr>
      </p:pic>
      <p:grpSp>
        <p:nvGrpSpPr>
          <p:cNvPr id="396" name="Google Shape;396;p24"/>
          <p:cNvGrpSpPr/>
          <p:nvPr/>
        </p:nvGrpSpPr>
        <p:grpSpPr>
          <a:xfrm>
            <a:off x="1268445" y="4835133"/>
            <a:ext cx="7513227" cy="3608497"/>
            <a:chOff x="0" y="28575"/>
            <a:chExt cx="10017637" cy="4811329"/>
          </a:xfrm>
        </p:grpSpPr>
        <p:sp>
          <p:nvSpPr>
            <p:cNvPr id="397" name="Google Shape;397;p24"/>
            <p:cNvSpPr txBox="1"/>
            <p:nvPr/>
          </p:nvSpPr>
          <p:spPr>
            <a:xfrm>
              <a:off x="0" y="28575"/>
              <a:ext cx="10017637" cy="1876425"/>
            </a:xfrm>
            <a:prstGeom prst="rect">
              <a:avLst/>
            </a:prstGeom>
            <a:noFill/>
            <a:ln>
              <a:noFill/>
            </a:ln>
          </p:spPr>
          <p:txBody>
            <a:bodyPr anchorCtr="0" anchor="t" bIns="0" lIns="0" spcFirstLastPara="1" rIns="0" wrap="square" tIns="0">
              <a:spAutoFit/>
            </a:bodyPr>
            <a:lstStyle/>
            <a:p>
              <a:pPr indent="0" lvl="0" marL="0" marR="0" rtl="0" algn="ctr">
                <a:lnSpc>
                  <a:spcPct val="112204"/>
                </a:lnSpc>
                <a:spcBef>
                  <a:spcPts val="0"/>
                </a:spcBef>
                <a:spcAft>
                  <a:spcPts val="0"/>
                </a:spcAft>
                <a:buNone/>
              </a:pPr>
              <a:r>
                <a:rPr b="1" lang="en-US" sz="2450">
                  <a:solidFill>
                    <a:srgbClr val="FFFFFF"/>
                  </a:solidFill>
                  <a:latin typeface="Montserrat"/>
                  <a:ea typeface="Montserrat"/>
                  <a:cs typeface="Montserrat"/>
                  <a:sym typeface="Montserrat"/>
                </a:rPr>
                <a:t>LARISA STAŅUKA</a:t>
              </a:r>
              <a:endParaRPr/>
            </a:p>
            <a:p>
              <a:pPr indent="0" lvl="0" marL="0" marR="0" rtl="0" algn="ctr">
                <a:lnSpc>
                  <a:spcPct val="110004"/>
                </a:lnSpc>
                <a:spcBef>
                  <a:spcPts val="0"/>
                </a:spcBef>
                <a:spcAft>
                  <a:spcPts val="0"/>
                </a:spcAft>
                <a:buNone/>
              </a:pPr>
              <a:r>
                <a:t/>
              </a:r>
              <a:endParaRPr b="1" sz="2499">
                <a:solidFill>
                  <a:srgbClr val="FFFFFF"/>
                </a:solidFill>
                <a:latin typeface="Montserrat"/>
                <a:ea typeface="Montserrat"/>
                <a:cs typeface="Montserrat"/>
                <a:sym typeface="Montserrat"/>
              </a:endParaRPr>
            </a:p>
            <a:p>
              <a:pPr indent="0" lvl="0" marL="0" marR="0" rtl="0" algn="ctr">
                <a:lnSpc>
                  <a:spcPct val="112204"/>
                </a:lnSpc>
                <a:spcBef>
                  <a:spcPts val="0"/>
                </a:spcBef>
                <a:spcAft>
                  <a:spcPts val="0"/>
                </a:spcAft>
                <a:buNone/>
              </a:pPr>
              <a:r>
                <a:rPr lang="en-US" sz="2450">
                  <a:solidFill>
                    <a:srgbClr val="FFFFFF"/>
                  </a:solidFill>
                  <a:latin typeface="Montserrat"/>
                  <a:ea typeface="Montserrat"/>
                  <a:cs typeface="Montserrat"/>
                  <a:sym typeface="Montserrat"/>
                </a:rPr>
                <a:t>larisa.stanuka@lu.lv</a:t>
              </a:r>
              <a:endParaRPr/>
            </a:p>
            <a:p>
              <a:pPr indent="0" lvl="0" marL="0" marR="0" rtl="0" algn="ctr">
                <a:lnSpc>
                  <a:spcPct val="112244"/>
                </a:lnSpc>
                <a:spcBef>
                  <a:spcPts val="0"/>
                </a:spcBef>
                <a:spcAft>
                  <a:spcPts val="0"/>
                </a:spcAft>
                <a:buNone/>
              </a:pPr>
              <a:r>
                <a:rPr lang="en-US" sz="2450">
                  <a:solidFill>
                    <a:srgbClr val="FFFFFF"/>
                  </a:solidFill>
                  <a:latin typeface="Montserrat"/>
                  <a:ea typeface="Montserrat"/>
                  <a:cs typeface="Montserrat"/>
                  <a:sym typeface="Montserrat"/>
                </a:rPr>
                <a:t>67034962</a:t>
              </a:r>
              <a:endParaRPr/>
            </a:p>
          </p:txBody>
        </p:sp>
        <p:sp>
          <p:nvSpPr>
            <p:cNvPr id="398" name="Google Shape;398;p24"/>
            <p:cNvSpPr txBox="1"/>
            <p:nvPr/>
          </p:nvSpPr>
          <p:spPr>
            <a:xfrm>
              <a:off x="0" y="3133871"/>
              <a:ext cx="10017637" cy="1706033"/>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Montserrat"/>
                  <a:ea typeface="Montserrat"/>
                  <a:cs typeface="Montserrat"/>
                  <a:sym typeface="Montserrat"/>
                </a:rPr>
                <a:t>Jautājumi par mācību uzsākšanu (mācību grafiks, līgumu noslēgšana, rēķini, rēķinu apmaksa)</a:t>
              </a:r>
              <a:endParaRPr/>
            </a:p>
          </p:txBody>
        </p:sp>
        <p:sp>
          <p:nvSpPr>
            <p:cNvPr id="399" name="Google Shape;399;p24"/>
            <p:cNvSpPr txBox="1"/>
            <p:nvPr/>
          </p:nvSpPr>
          <p:spPr>
            <a:xfrm>
              <a:off x="0" y="2250619"/>
              <a:ext cx="10017637" cy="537633"/>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499">
                  <a:solidFill>
                    <a:srgbClr val="B75F28"/>
                  </a:solidFill>
                  <a:latin typeface="Montserrat"/>
                  <a:ea typeface="Montserrat"/>
                  <a:cs typeface="Montserrat"/>
                  <a:sym typeface="Montserrat"/>
                </a:rPr>
                <a:t>Jūsu grupas koordinētājs </a:t>
              </a:r>
              <a:endParaRPr/>
            </a:p>
          </p:txBody>
        </p:sp>
      </p:grpSp>
      <p:grpSp>
        <p:nvGrpSpPr>
          <p:cNvPr id="400" name="Google Shape;400;p24"/>
          <p:cNvGrpSpPr/>
          <p:nvPr/>
        </p:nvGrpSpPr>
        <p:grpSpPr>
          <a:xfrm>
            <a:off x="9721162" y="4835133"/>
            <a:ext cx="7513227" cy="3144947"/>
            <a:chOff x="0" y="28575"/>
            <a:chExt cx="10017637" cy="4193262"/>
          </a:xfrm>
        </p:grpSpPr>
        <p:sp>
          <p:nvSpPr>
            <p:cNvPr id="401" name="Google Shape;401;p24"/>
            <p:cNvSpPr txBox="1"/>
            <p:nvPr/>
          </p:nvSpPr>
          <p:spPr>
            <a:xfrm>
              <a:off x="0" y="28575"/>
              <a:ext cx="10017637" cy="1842558"/>
            </a:xfrm>
            <a:prstGeom prst="rect">
              <a:avLst/>
            </a:prstGeom>
            <a:noFill/>
            <a:ln>
              <a:noFill/>
            </a:ln>
          </p:spPr>
          <p:txBody>
            <a:bodyPr anchorCtr="0" anchor="t" bIns="0" lIns="0" spcFirstLastPara="1" rIns="0" wrap="square" tIns="0">
              <a:spAutoFit/>
            </a:bodyPr>
            <a:lstStyle/>
            <a:p>
              <a:pPr indent="0" lvl="0" marL="0" marR="0" rtl="0" algn="ctr">
                <a:lnSpc>
                  <a:spcPct val="110004"/>
                </a:lnSpc>
                <a:spcBef>
                  <a:spcPts val="0"/>
                </a:spcBef>
                <a:spcAft>
                  <a:spcPts val="0"/>
                </a:spcAft>
                <a:buNone/>
              </a:pPr>
              <a:r>
                <a:rPr b="1" lang="en-US" sz="2499">
                  <a:solidFill>
                    <a:srgbClr val="FFFFFF"/>
                  </a:solidFill>
                  <a:latin typeface="Montserrat"/>
                  <a:ea typeface="Montserrat"/>
                  <a:cs typeface="Montserrat"/>
                  <a:sym typeface="Montserrat"/>
                </a:rPr>
                <a:t>ALVIS VALDEMIERS</a:t>
              </a:r>
              <a:endParaRPr/>
            </a:p>
            <a:p>
              <a:pPr indent="0" lvl="0" marL="0" marR="0" rtl="0" algn="ctr">
                <a:lnSpc>
                  <a:spcPct val="110004"/>
                </a:lnSpc>
                <a:spcBef>
                  <a:spcPts val="0"/>
                </a:spcBef>
                <a:spcAft>
                  <a:spcPts val="0"/>
                </a:spcAft>
                <a:buNone/>
              </a:pPr>
              <a:r>
                <a:t/>
              </a:r>
              <a:endParaRPr b="1" sz="2499">
                <a:solidFill>
                  <a:srgbClr val="FFFFFF"/>
                </a:solidFill>
                <a:latin typeface="Montserrat"/>
                <a:ea typeface="Montserrat"/>
                <a:cs typeface="Montserrat"/>
                <a:sym typeface="Montserrat"/>
              </a:endParaRPr>
            </a:p>
            <a:p>
              <a:pPr indent="0" lvl="0" marL="0" marR="0" rtl="0" algn="ctr">
                <a:lnSpc>
                  <a:spcPct val="110004"/>
                </a:lnSpc>
                <a:spcBef>
                  <a:spcPts val="0"/>
                </a:spcBef>
                <a:spcAft>
                  <a:spcPts val="0"/>
                </a:spcAft>
                <a:buNone/>
              </a:pPr>
              <a:r>
                <a:rPr lang="en-US" sz="2499">
                  <a:solidFill>
                    <a:srgbClr val="FFFFFF"/>
                  </a:solidFill>
                  <a:latin typeface="Montserrat"/>
                  <a:ea typeface="Montserrat"/>
                  <a:cs typeface="Montserrat"/>
                  <a:sym typeface="Montserrat"/>
                </a:rPr>
                <a:t>alvis.valdemiers@lu.lv</a:t>
              </a:r>
              <a:endParaRPr/>
            </a:p>
            <a:p>
              <a:pPr indent="0" lvl="0" marL="0" marR="0" rtl="0" algn="ctr">
                <a:lnSpc>
                  <a:spcPct val="110044"/>
                </a:lnSpc>
                <a:spcBef>
                  <a:spcPts val="0"/>
                </a:spcBef>
                <a:spcAft>
                  <a:spcPts val="0"/>
                </a:spcAft>
                <a:buNone/>
              </a:pPr>
              <a:r>
                <a:rPr lang="en-US" sz="2499">
                  <a:solidFill>
                    <a:srgbClr val="FFFFFF"/>
                  </a:solidFill>
                  <a:latin typeface="Montserrat"/>
                  <a:ea typeface="Montserrat"/>
                  <a:cs typeface="Montserrat"/>
                  <a:sym typeface="Montserrat"/>
                </a:rPr>
                <a:t>67034856</a:t>
              </a:r>
              <a:endParaRPr/>
            </a:p>
          </p:txBody>
        </p:sp>
        <p:sp>
          <p:nvSpPr>
            <p:cNvPr id="402" name="Google Shape;402;p24"/>
            <p:cNvSpPr txBox="1"/>
            <p:nvPr/>
          </p:nvSpPr>
          <p:spPr>
            <a:xfrm>
              <a:off x="0" y="3100004"/>
              <a:ext cx="10017637" cy="1121833"/>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Montserrat"/>
                  <a:ea typeface="Montserrat"/>
                  <a:cs typeface="Montserrat"/>
                  <a:sym typeface="Montserrat"/>
                </a:rPr>
                <a:t>Problēmas ar pieslēgšanos edu.lu.lv, tiešsaistes nodarbībām Zoom/Teams</a:t>
              </a:r>
              <a:endParaRPr/>
            </a:p>
          </p:txBody>
        </p:sp>
        <p:sp>
          <p:nvSpPr>
            <p:cNvPr id="403" name="Google Shape;403;p24"/>
            <p:cNvSpPr txBox="1"/>
            <p:nvPr/>
          </p:nvSpPr>
          <p:spPr>
            <a:xfrm>
              <a:off x="0" y="2216752"/>
              <a:ext cx="10017637" cy="550749"/>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rPr b="1" lang="en-US" sz="2450">
                  <a:solidFill>
                    <a:srgbClr val="B75F28"/>
                  </a:solidFill>
                  <a:latin typeface="Montserrat"/>
                  <a:ea typeface="Montserrat"/>
                  <a:cs typeface="Montserrat"/>
                  <a:sym typeface="Montserrat"/>
                </a:rPr>
                <a:t>LU IT Departaments IT konsultants</a:t>
              </a:r>
              <a:endParaRPr b="1" sz="1200">
                <a:solidFill>
                  <a:srgbClr val="B75F28"/>
                </a:solidFill>
                <a:latin typeface="Arimo"/>
                <a:ea typeface="Arimo"/>
                <a:cs typeface="Arimo"/>
                <a:sym typeface="Arimo"/>
              </a:endParaRPr>
            </a:p>
          </p:txBody>
        </p:sp>
      </p:grpSp>
      <p:sp>
        <p:nvSpPr>
          <p:cNvPr id="404" name="Google Shape;404;p24"/>
          <p:cNvSpPr txBox="1"/>
          <p:nvPr/>
        </p:nvSpPr>
        <p:spPr>
          <a:xfrm>
            <a:off x="4239055" y="9214694"/>
            <a:ext cx="3948300" cy="583200"/>
          </a:xfrm>
          <a:prstGeom prst="rect">
            <a:avLst/>
          </a:prstGeom>
          <a:noFill/>
          <a:ln>
            <a:noFill/>
          </a:ln>
        </p:spPr>
        <p:txBody>
          <a:bodyPr anchorCtr="0" anchor="t" bIns="0" lIns="0" spcFirstLastPara="1" rIns="0" wrap="square" tIns="0">
            <a:spAutoFit/>
          </a:bodyPr>
          <a:lstStyle/>
          <a:p>
            <a:pPr indent="0" lvl="0" marL="0" marR="0" rtl="0" algn="l">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lt1"/>
              </a:solidFill>
              <a:latin typeface="Calibri"/>
              <a:ea typeface="Calibri"/>
              <a:cs typeface="Calibri"/>
              <a:sym typeface="Calibri"/>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pic>
        <p:nvPicPr>
          <p:cNvPr id="409" name="Google Shape;409;p25"/>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sp>
        <p:nvSpPr>
          <p:cNvPr id="410" name="Google Shape;410;p25"/>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grpSp>
        <p:nvGrpSpPr>
          <p:cNvPr id="411" name="Google Shape;411;p25"/>
          <p:cNvGrpSpPr/>
          <p:nvPr/>
        </p:nvGrpSpPr>
        <p:grpSpPr>
          <a:xfrm>
            <a:off x="253694" y="3279166"/>
            <a:ext cx="17635556" cy="2571932"/>
            <a:chOff x="0" y="9525"/>
            <a:chExt cx="23514075" cy="3429242"/>
          </a:xfrm>
        </p:grpSpPr>
        <p:sp>
          <p:nvSpPr>
            <p:cNvPr id="412" name="Google Shape;412;p25"/>
            <p:cNvSpPr txBox="1"/>
            <p:nvPr/>
          </p:nvSpPr>
          <p:spPr>
            <a:xfrm>
              <a:off x="0" y="9525"/>
              <a:ext cx="23323575" cy="1519305"/>
            </a:xfrm>
            <a:prstGeom prst="rect">
              <a:avLst/>
            </a:prstGeom>
            <a:noFill/>
            <a:ln>
              <a:noFill/>
            </a:ln>
          </p:spPr>
          <p:txBody>
            <a:bodyPr anchorCtr="0" anchor="t" bIns="0" lIns="0" spcFirstLastPara="1" rIns="0" wrap="square" tIns="0">
              <a:spAutoFit/>
            </a:bodyPr>
            <a:lstStyle/>
            <a:p>
              <a:pPr indent="0" lvl="0" marL="0" marR="0" rtl="0" algn="ctr">
                <a:lnSpc>
                  <a:spcPct val="20394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Ja nav iespējams piedalīties nodarbībās </a:t>
              </a:r>
              <a:endParaRPr/>
            </a:p>
          </p:txBody>
        </p:sp>
        <p:sp>
          <p:nvSpPr>
            <p:cNvPr id="413" name="Google Shape;413;p25"/>
            <p:cNvSpPr txBox="1"/>
            <p:nvPr/>
          </p:nvSpPr>
          <p:spPr>
            <a:xfrm>
              <a:off x="190500" y="2097546"/>
              <a:ext cx="23323575" cy="1341221"/>
            </a:xfrm>
            <a:prstGeom prst="rect">
              <a:avLst/>
            </a:prstGeom>
            <a:noFill/>
            <a:ln>
              <a:noFill/>
            </a:ln>
          </p:spPr>
          <p:txBody>
            <a:bodyPr anchorCtr="0" anchor="t" bIns="0" lIns="0" spcFirstLastPara="1" rIns="0" wrap="square" tIns="0">
              <a:spAutoFit/>
            </a:bodyPr>
            <a:lstStyle/>
            <a:p>
              <a:pPr indent="0" lvl="0" marL="0" marR="0" rtl="0" algn="ctr">
                <a:lnSpc>
                  <a:spcPct val="212400"/>
                </a:lnSpc>
                <a:spcBef>
                  <a:spcPts val="0"/>
                </a:spcBef>
                <a:spcAft>
                  <a:spcPts val="0"/>
                </a:spcAft>
                <a:buNone/>
              </a:pPr>
              <a:r>
                <a:rPr lang="en-US" sz="2000">
                  <a:solidFill>
                    <a:srgbClr val="FFFFFF"/>
                  </a:solidFill>
                  <a:latin typeface="Montserrat"/>
                  <a:ea typeface="Montserrat"/>
                  <a:cs typeface="Montserrat"/>
                  <a:sym typeface="Montserrat"/>
                </a:rPr>
                <a:t>Par darbanespējas iestāšanos vai citiem mācību kavējuma iemesliem, kas var ietekmēt dalību mācībās paziņo pasniedzējiem un koordinatorei; kā arī iesniedz attiecīgos apstākļus pamatojošos dokumentus koordinatorei.</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pic>
        <p:nvPicPr>
          <p:cNvPr id="418" name="Google Shape;418;p26"/>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sp>
        <p:nvSpPr>
          <p:cNvPr id="419" name="Google Shape;419;p26"/>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chemeClr val="lt1"/>
                </a:solidFill>
                <a:latin typeface="Calibri"/>
                <a:ea typeface="Calibri"/>
                <a:cs typeface="Calibri"/>
                <a:sym typeface="Calibri"/>
              </a:rPr>
              <a:t>Ievads C# programmēšanā</a:t>
            </a:r>
            <a:endParaRPr sz="1800">
              <a:solidFill>
                <a:schemeClr val="lt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grpSp>
        <p:nvGrpSpPr>
          <p:cNvPr id="420" name="Google Shape;420;p26"/>
          <p:cNvGrpSpPr/>
          <p:nvPr/>
        </p:nvGrpSpPr>
        <p:grpSpPr>
          <a:xfrm>
            <a:off x="1939288" y="4211942"/>
            <a:ext cx="14448416" cy="4097454"/>
            <a:chOff x="0" y="648566"/>
            <a:chExt cx="19264555" cy="5463272"/>
          </a:xfrm>
        </p:grpSpPr>
        <p:sp>
          <p:nvSpPr>
            <p:cNvPr id="421" name="Google Shape;421;p26"/>
            <p:cNvSpPr txBox="1"/>
            <p:nvPr/>
          </p:nvSpPr>
          <p:spPr>
            <a:xfrm>
              <a:off x="0" y="648566"/>
              <a:ext cx="19212565" cy="1288473"/>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Ja ir konfliktsituācija grupas dalībnieku vidū</a:t>
              </a:r>
              <a:endParaRPr sz="5000">
                <a:solidFill>
                  <a:srgbClr val="E28D35"/>
                </a:solidFill>
                <a:latin typeface="Montserrat SemiBold"/>
                <a:ea typeface="Montserrat SemiBold"/>
                <a:cs typeface="Montserrat SemiBold"/>
                <a:sym typeface="Montserrat SemiBold"/>
              </a:endParaRPr>
            </a:p>
          </p:txBody>
        </p:sp>
        <p:sp>
          <p:nvSpPr>
            <p:cNvPr id="422" name="Google Shape;422;p26"/>
            <p:cNvSpPr txBox="1"/>
            <p:nvPr/>
          </p:nvSpPr>
          <p:spPr>
            <a:xfrm>
              <a:off x="51955" y="3444538"/>
              <a:ext cx="19212600" cy="2667300"/>
            </a:xfrm>
            <a:prstGeom prst="rect">
              <a:avLst/>
            </a:prstGeom>
            <a:noFill/>
            <a:ln>
              <a:noFill/>
            </a:ln>
          </p:spPr>
          <p:txBody>
            <a:bodyPr anchorCtr="0" anchor="t" bIns="0" lIns="0" spcFirstLastPara="1" rIns="0" wrap="square" tIns="0">
              <a:spAutoFit/>
            </a:bodyPr>
            <a:lstStyle/>
            <a:p>
              <a:pPr indent="0" lvl="0" marL="0" marR="0" rtl="0" algn="ctr">
                <a:lnSpc>
                  <a:spcPct val="174950"/>
                </a:lnSpc>
                <a:spcBef>
                  <a:spcPts val="0"/>
                </a:spcBef>
                <a:spcAft>
                  <a:spcPts val="0"/>
                </a:spcAft>
                <a:buNone/>
              </a:pPr>
              <a:r>
                <a:rPr lang="en-US" sz="2000">
                  <a:solidFill>
                    <a:srgbClr val="FFFFFF"/>
                  </a:solidFill>
                  <a:latin typeface="Montserrat"/>
                  <a:ea typeface="Montserrat"/>
                  <a:cs typeface="Montserrat"/>
                  <a:sym typeface="Montserrat"/>
                </a:rPr>
                <a:t>Lūdzu sazināties ar programmas vadītāju Viktoru Savoņinu pa e-pastu:</a:t>
              </a:r>
              <a:r>
                <a:rPr lang="en-US" sz="2000">
                  <a:solidFill>
                    <a:schemeClr val="lt1"/>
                  </a:solidFill>
                  <a:latin typeface="Montserrat"/>
                  <a:ea typeface="Montserrat"/>
                  <a:cs typeface="Montserrat"/>
                  <a:sym typeface="Montserrat"/>
                </a:rPr>
                <a:t> viktor.savonin@gmail.com</a:t>
              </a:r>
              <a:r>
                <a:rPr lang="en-US" sz="2000">
                  <a:solidFill>
                    <a:schemeClr val="lt1"/>
                  </a:solidFill>
                  <a:latin typeface="Calibri"/>
                  <a:ea typeface="Calibri"/>
                  <a:cs typeface="Calibri"/>
                  <a:sym typeface="Calibri"/>
                </a:rPr>
                <a:t> </a:t>
              </a:r>
              <a:endParaRPr sz="2000">
                <a:solidFill>
                  <a:schemeClr val="lt1"/>
                </a:solidFill>
                <a:latin typeface="Montserrat"/>
                <a:ea typeface="Montserrat"/>
                <a:cs typeface="Montserrat"/>
                <a:sym typeface="Montserrat"/>
              </a:endParaRPr>
            </a:p>
            <a:p>
              <a:pPr indent="0" lvl="0" marL="0" marR="0" rtl="0" algn="ctr">
                <a:lnSpc>
                  <a:spcPct val="174950"/>
                </a:lnSpc>
                <a:spcBef>
                  <a:spcPts val="0"/>
                </a:spcBef>
                <a:spcAft>
                  <a:spcPts val="0"/>
                </a:spcAft>
                <a:buNone/>
              </a:pPr>
              <a:r>
                <a:rPr lang="en-US" sz="2000">
                  <a:solidFill>
                    <a:srgbClr val="FFFFFF"/>
                  </a:solidFill>
                  <a:latin typeface="Montserrat"/>
                  <a:ea typeface="Montserrat"/>
                  <a:cs typeface="Montserrat"/>
                  <a:sym typeface="Montserrat"/>
                </a:rPr>
                <a:t>vai mācību centra vadītāju Irinu Bausovu pa e-pastu : Irina.Bausova@lu.lv; mob. 29171728</a:t>
              </a:r>
              <a:endParaRPr/>
            </a:p>
            <a:p>
              <a:pPr indent="0" lvl="0" marL="0" marR="0" rtl="0" algn="ctr">
                <a:lnSpc>
                  <a:spcPct val="174950"/>
                </a:lnSpc>
                <a:spcBef>
                  <a:spcPts val="0"/>
                </a:spcBef>
                <a:spcAft>
                  <a:spcPts val="0"/>
                </a:spcAft>
                <a:buNone/>
              </a:pPr>
              <a:r>
                <a:t/>
              </a:r>
              <a:endParaRPr sz="2000">
                <a:solidFill>
                  <a:srgbClr val="FFFFFF"/>
                </a:solidFill>
                <a:latin typeface="Montserrat"/>
                <a:ea typeface="Montserrat"/>
                <a:cs typeface="Montserrat"/>
                <a:sym typeface="Montserrat"/>
              </a:endParaRPr>
            </a:p>
            <a:p>
              <a:pPr indent="0" lvl="0" marL="0" marR="0" rtl="0" algn="ctr">
                <a:lnSpc>
                  <a:spcPct val="140016"/>
                </a:lnSpc>
                <a:spcBef>
                  <a:spcPts val="0"/>
                </a:spcBef>
                <a:spcAft>
                  <a:spcPts val="0"/>
                </a:spcAft>
                <a:buNone/>
              </a:pPr>
              <a:r>
                <a:t/>
              </a:r>
              <a:endParaRPr sz="2499">
                <a:solidFill>
                  <a:srgbClr val="FFFFFF"/>
                </a:solidFill>
                <a:latin typeface="Montserrat"/>
                <a:ea typeface="Montserrat"/>
                <a:cs typeface="Montserrat"/>
                <a:sym typeface="Montserrat"/>
              </a:endParaRPr>
            </a:p>
          </p:txBody>
        </p:sp>
      </p:grpSp>
      <p:sp>
        <p:nvSpPr>
          <p:cNvPr id="423" name="Google Shape;423;p26"/>
          <p:cNvSpPr/>
          <p:nvPr/>
        </p:nvSpPr>
        <p:spPr>
          <a:xfrm>
            <a:off x="4361161" y="1629175"/>
            <a:ext cx="1929748" cy="1929740"/>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ttēls, kurā ir persona, vīrietis, krekls, pozēšana&#10;&#10;Apraksts ģenerēts automātiski" id="424" name="Google Shape;424;p26"/>
          <p:cNvPicPr preferRelativeResize="0"/>
          <p:nvPr/>
        </p:nvPicPr>
        <p:blipFill rotWithShape="1">
          <a:blip r:embed="rId6">
            <a:alphaModFix/>
          </a:blip>
          <a:srcRect b="0" l="0" r="0" t="0"/>
          <a:stretch/>
        </p:blipFill>
        <p:spPr>
          <a:xfrm>
            <a:off x="1295400" y="1682132"/>
            <a:ext cx="2247900" cy="17982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pic>
        <p:nvPicPr>
          <p:cNvPr id="429" name="Google Shape;429;p27"/>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sp>
        <p:nvSpPr>
          <p:cNvPr id="430" name="Google Shape;430;p27"/>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grpSp>
        <p:nvGrpSpPr>
          <p:cNvPr id="431" name="Google Shape;431;p27"/>
          <p:cNvGrpSpPr/>
          <p:nvPr/>
        </p:nvGrpSpPr>
        <p:grpSpPr>
          <a:xfrm>
            <a:off x="1939288" y="3718374"/>
            <a:ext cx="14409424" cy="3917862"/>
            <a:chOff x="0" y="-9525"/>
            <a:chExt cx="19212565" cy="5223817"/>
          </a:xfrm>
        </p:grpSpPr>
        <p:sp>
          <p:nvSpPr>
            <p:cNvPr id="432" name="Google Shape;432;p27"/>
            <p:cNvSpPr txBox="1"/>
            <p:nvPr/>
          </p:nvSpPr>
          <p:spPr>
            <a:xfrm>
              <a:off x="0" y="-9525"/>
              <a:ext cx="19212565" cy="2724764"/>
            </a:xfrm>
            <a:prstGeom prst="rect">
              <a:avLst/>
            </a:prstGeom>
            <a:noFill/>
            <a:ln>
              <a:noFill/>
            </a:ln>
          </p:spPr>
          <p:txBody>
            <a:bodyPr anchorCtr="0" anchor="t" bIns="0" lIns="0" spcFirstLastPara="1" rIns="0" wrap="square" tIns="0">
              <a:spAutoFit/>
            </a:bodyPr>
            <a:lstStyle/>
            <a:p>
              <a:pPr indent="0" lvl="0" marL="0" marR="0" rtl="0" algn="ctr">
                <a:lnSpc>
                  <a:spcPct val="168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Ja ir grūtības apgūt mācību vielu, vēlies pamest mācības</a:t>
              </a:r>
              <a:endParaRPr sz="5000">
                <a:solidFill>
                  <a:srgbClr val="E28D35"/>
                </a:solidFill>
                <a:latin typeface="Montserrat SemiBold"/>
                <a:ea typeface="Montserrat SemiBold"/>
                <a:cs typeface="Montserrat SemiBold"/>
                <a:sym typeface="Montserrat SemiBold"/>
              </a:endParaRPr>
            </a:p>
          </p:txBody>
        </p:sp>
        <p:sp>
          <p:nvSpPr>
            <p:cNvPr id="433" name="Google Shape;433;p27"/>
            <p:cNvSpPr txBox="1"/>
            <p:nvPr/>
          </p:nvSpPr>
          <p:spPr>
            <a:xfrm>
              <a:off x="0" y="3462957"/>
              <a:ext cx="19212565" cy="1751335"/>
            </a:xfrm>
            <a:prstGeom prst="rect">
              <a:avLst/>
            </a:prstGeom>
            <a:noFill/>
            <a:ln>
              <a:noFill/>
            </a:ln>
          </p:spPr>
          <p:txBody>
            <a:bodyPr anchorCtr="0" anchor="t" bIns="0" lIns="0" spcFirstLastPara="1" rIns="0" wrap="square" tIns="0">
              <a:spAutoFit/>
            </a:bodyPr>
            <a:lstStyle/>
            <a:p>
              <a:pPr indent="0" lvl="0" marL="0" marR="0" rtl="0" algn="ctr">
                <a:lnSpc>
                  <a:spcPct val="174950"/>
                </a:lnSpc>
                <a:spcBef>
                  <a:spcPts val="0"/>
                </a:spcBef>
                <a:spcAft>
                  <a:spcPts val="0"/>
                </a:spcAft>
                <a:buNone/>
              </a:pPr>
              <a:r>
                <a:rPr lang="en-US" sz="2000">
                  <a:solidFill>
                    <a:srgbClr val="FFFFFF"/>
                  </a:solidFill>
                  <a:latin typeface="Montserrat"/>
                  <a:ea typeface="Montserrat"/>
                  <a:cs typeface="Montserrat"/>
                  <a:sym typeface="Montserrat"/>
                </a:rPr>
                <a:t>Lūdzu sazinies ar programmas vadītāju Viktoru Savoņinu pa e-pastu:</a:t>
              </a:r>
              <a:r>
                <a:rPr lang="en-US" sz="2000">
                  <a:solidFill>
                    <a:schemeClr val="lt1"/>
                  </a:solidFill>
                  <a:latin typeface="Montserrat"/>
                  <a:ea typeface="Montserrat"/>
                  <a:cs typeface="Montserrat"/>
                  <a:sym typeface="Montserrat"/>
                </a:rPr>
                <a:t> viktor.savonin@gmail.com</a:t>
              </a:r>
              <a:r>
                <a:rPr lang="en-US" sz="2000">
                  <a:solidFill>
                    <a:srgbClr val="FFFFFF"/>
                  </a:solidFill>
                  <a:latin typeface="Montserrat"/>
                  <a:ea typeface="Montserrat"/>
                  <a:cs typeface="Montserrat"/>
                  <a:sym typeface="Montserrat"/>
                </a:rPr>
                <a:t>, pārrunā situāciju, un programmas vadītājs noteikti ieteiks risinājumu.</a:t>
              </a:r>
              <a:endParaRPr/>
            </a:p>
            <a:p>
              <a:pPr indent="0" lvl="0" marL="0" marR="0" rtl="0" algn="ctr">
                <a:lnSpc>
                  <a:spcPct val="140016"/>
                </a:lnSpc>
                <a:spcBef>
                  <a:spcPts val="0"/>
                </a:spcBef>
                <a:spcAft>
                  <a:spcPts val="0"/>
                </a:spcAft>
                <a:buNone/>
              </a:pPr>
              <a:r>
                <a:t/>
              </a:r>
              <a:endParaRPr sz="2499">
                <a:solidFill>
                  <a:srgbClr val="FFFFFF"/>
                </a:solidFill>
                <a:latin typeface="Montserrat"/>
                <a:ea typeface="Montserrat"/>
                <a:cs typeface="Montserrat"/>
                <a:sym typeface="Montserrat"/>
              </a:endParaRPr>
            </a:p>
          </p:txBody>
        </p:sp>
      </p:grpSp>
      <p:pic>
        <p:nvPicPr>
          <p:cNvPr descr="Attēls, kurā ir persona, vīrietis, krekls, pozēšana&#10;&#10;Apraksts ģenerēts automātiski" id="434" name="Google Shape;434;p27"/>
          <p:cNvPicPr preferRelativeResize="0"/>
          <p:nvPr/>
        </p:nvPicPr>
        <p:blipFill rotWithShape="1">
          <a:blip r:embed="rId5">
            <a:alphaModFix/>
          </a:blip>
          <a:srcRect b="0" l="0" r="0" t="0"/>
          <a:stretch/>
        </p:blipFill>
        <p:spPr>
          <a:xfrm>
            <a:off x="2114550" y="1510682"/>
            <a:ext cx="2228850" cy="17792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8" name="Shape 438"/>
        <p:cNvGrpSpPr/>
        <p:nvPr/>
      </p:nvGrpSpPr>
      <p:grpSpPr>
        <a:xfrm>
          <a:off x="0" y="0"/>
          <a:ext cx="0" cy="0"/>
          <a:chOff x="0" y="0"/>
          <a:chExt cx="0" cy="0"/>
        </a:xfrm>
      </p:grpSpPr>
      <p:pic>
        <p:nvPicPr>
          <p:cNvPr id="439" name="Google Shape;439;p28"/>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440" name="Google Shape;440;p28"/>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441" name="Google Shape;441;p28"/>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442" name="Google Shape;442;p28"/>
          <p:cNvSpPr txBox="1"/>
          <p:nvPr/>
        </p:nvSpPr>
        <p:spPr>
          <a:xfrm>
            <a:off x="1698759" y="3273973"/>
            <a:ext cx="9213088" cy="2105385"/>
          </a:xfrm>
          <a:prstGeom prst="rect">
            <a:avLst/>
          </a:prstGeom>
          <a:noFill/>
          <a:ln>
            <a:noFill/>
          </a:ln>
        </p:spPr>
        <p:txBody>
          <a:bodyPr anchorCtr="0" anchor="t" bIns="0" lIns="0" spcFirstLastPara="1" rIns="0" wrap="square" tIns="0">
            <a:spAutoFit/>
          </a:bodyPr>
          <a:lstStyle/>
          <a:p>
            <a:pPr indent="0" lvl="0" marL="0" marR="0" rtl="0" algn="l">
              <a:lnSpc>
                <a:spcPct val="120848"/>
              </a:lnSpc>
              <a:spcBef>
                <a:spcPts val="0"/>
              </a:spcBef>
              <a:spcAft>
                <a:spcPts val="0"/>
              </a:spcAft>
              <a:buNone/>
            </a:pPr>
            <a:r>
              <a:rPr lang="en-US" sz="6950">
                <a:solidFill>
                  <a:srgbClr val="E28D35"/>
                </a:solidFill>
                <a:latin typeface="Montserrat SemiBold"/>
                <a:ea typeface="Montserrat SemiBold"/>
                <a:cs typeface="Montserrat SemiBold"/>
                <a:sym typeface="Montserrat SemiBold"/>
              </a:rPr>
              <a:t>Tehniskais nodrošinājums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446" name="Shape 446"/>
        <p:cNvGrpSpPr/>
        <p:nvPr/>
      </p:nvGrpSpPr>
      <p:grpSpPr>
        <a:xfrm>
          <a:off x="0" y="0"/>
          <a:ext cx="0" cy="0"/>
          <a:chOff x="0" y="0"/>
          <a:chExt cx="0" cy="0"/>
        </a:xfrm>
      </p:grpSpPr>
      <p:sp>
        <p:nvSpPr>
          <p:cNvPr id="447" name="Google Shape;447;p29"/>
          <p:cNvSpPr/>
          <p:nvPr/>
        </p:nvSpPr>
        <p:spPr>
          <a:xfrm>
            <a:off x="9144000" y="-1435810"/>
            <a:ext cx="13158673" cy="1315861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39846" r="-1014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29"/>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449" name="Google Shape;449;p29"/>
          <p:cNvPicPr preferRelativeResize="0"/>
          <p:nvPr/>
        </p:nvPicPr>
        <p:blipFill rotWithShape="1">
          <a:blip r:embed="rId5">
            <a:alphaModFix/>
          </a:blip>
          <a:srcRect b="0" l="0" r="0" t="0"/>
          <a:stretch/>
        </p:blipFill>
        <p:spPr>
          <a:xfrm>
            <a:off x="12835638" y="7967607"/>
            <a:ext cx="4423662" cy="1039561"/>
          </a:xfrm>
          <a:prstGeom prst="rect">
            <a:avLst/>
          </a:prstGeom>
          <a:noFill/>
          <a:ln>
            <a:noFill/>
          </a:ln>
        </p:spPr>
      </p:pic>
      <p:sp>
        <p:nvSpPr>
          <p:cNvPr id="450" name="Google Shape;450;p29"/>
          <p:cNvSpPr txBox="1"/>
          <p:nvPr/>
        </p:nvSpPr>
        <p:spPr>
          <a:xfrm>
            <a:off x="684649" y="1389324"/>
            <a:ext cx="7964338" cy="7112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Tiešsaistes nodarbības</a:t>
            </a:r>
            <a:endParaRPr/>
          </a:p>
        </p:txBody>
      </p:sp>
      <p:sp>
        <p:nvSpPr>
          <p:cNvPr id="451" name="Google Shape;451;p29"/>
          <p:cNvSpPr txBox="1"/>
          <p:nvPr/>
        </p:nvSpPr>
        <p:spPr>
          <a:xfrm>
            <a:off x="684649" y="3003153"/>
            <a:ext cx="7964338" cy="3557705"/>
          </a:xfrm>
          <a:prstGeom prst="rect">
            <a:avLst/>
          </a:prstGeom>
          <a:noFill/>
          <a:ln>
            <a:noFill/>
          </a:ln>
        </p:spPr>
        <p:txBody>
          <a:bodyPr anchorCtr="0" anchor="t" bIns="0" lIns="0" spcFirstLastPara="1" rIns="0" wrap="square" tIns="0">
            <a:spAutoFit/>
          </a:bodyPr>
          <a:lstStyle/>
          <a:p>
            <a:pPr indent="0" lvl="0" marL="0" marR="0" rtl="0" algn="l">
              <a:lnSpc>
                <a:spcPct val="139960"/>
              </a:lnSpc>
              <a:spcBef>
                <a:spcPts val="0"/>
              </a:spcBef>
              <a:spcAft>
                <a:spcPts val="0"/>
              </a:spcAft>
              <a:buNone/>
            </a:pPr>
            <a:r>
              <a:rPr lang="en-US" sz="2499">
                <a:solidFill>
                  <a:srgbClr val="FFFFFF"/>
                </a:solidFill>
                <a:latin typeface="Montserrat"/>
                <a:ea typeface="Montserrat"/>
                <a:cs typeface="Montserrat"/>
                <a:sym typeface="Montserrat"/>
              </a:rPr>
              <a:t>Mācību p</a:t>
            </a:r>
            <a:r>
              <a:rPr lang="en-US" sz="2500">
                <a:solidFill>
                  <a:srgbClr val="FFFFFF"/>
                </a:solidFill>
                <a:latin typeface="Montserrat"/>
                <a:ea typeface="Montserrat"/>
                <a:cs typeface="Montserrat"/>
                <a:sym typeface="Montserrat"/>
              </a:rPr>
              <a:t>rogrammas lekcijas un nodarbības notiks zoom platformā.</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a:p>
            <a:pPr indent="0" lvl="0" marL="0" marR="0" rtl="0" algn="l">
              <a:lnSpc>
                <a:spcPct val="139960"/>
              </a:lnSpc>
              <a:spcBef>
                <a:spcPts val="0"/>
              </a:spcBef>
              <a:spcAft>
                <a:spcPts val="0"/>
              </a:spcAft>
              <a:buNone/>
            </a:pPr>
            <a:r>
              <a:rPr lang="en-US" sz="2500">
                <a:solidFill>
                  <a:srgbClr val="FFFFFF"/>
                </a:solidFill>
                <a:latin typeface="Montserrat"/>
                <a:ea typeface="Montserrat"/>
                <a:cs typeface="Montserrat"/>
                <a:sym typeface="Montserrat"/>
              </a:rPr>
              <a:t>Ja Tev vēl nav Zoom platforma, to var lejuplādēt šeit: https://zoom.us/download</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Īsa instrukcija kā lietot zoom platformu ( tiek atsūtīta klausītājiem pirmajā vēstulē).</a:t>
            </a:r>
            <a:endParaRPr/>
          </a:p>
        </p:txBody>
      </p:sp>
      <p:sp>
        <p:nvSpPr>
          <p:cNvPr id="452" name="Google Shape;452;p29"/>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3"/>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123" name="Google Shape;123;p3"/>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800">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124" name="Google Shape;124;p3"/>
          <p:cNvSpPr txBox="1"/>
          <p:nvPr/>
        </p:nvSpPr>
        <p:spPr>
          <a:xfrm>
            <a:off x="1163239" y="2237937"/>
            <a:ext cx="4246249"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IEVADS</a:t>
            </a:r>
            <a:endParaRPr/>
          </a:p>
        </p:txBody>
      </p:sp>
      <p:cxnSp>
        <p:nvCxnSpPr>
          <p:cNvPr id="125" name="Google Shape;125;p3"/>
          <p:cNvCxnSpPr/>
          <p:nvPr/>
        </p:nvCxnSpPr>
        <p:spPr>
          <a:xfrm>
            <a:off x="7648575" y="3829327"/>
            <a:ext cx="8025753" cy="0"/>
          </a:xfrm>
          <a:prstGeom prst="straightConnector1">
            <a:avLst/>
          </a:prstGeom>
          <a:noFill/>
          <a:ln cap="rnd" cmpd="sng" w="9525">
            <a:solidFill>
              <a:srgbClr val="000000"/>
            </a:solidFill>
            <a:prstDash val="solid"/>
            <a:round/>
            <a:headEnd len="sm" w="sm" type="none"/>
            <a:tailEnd len="sm" w="sm" type="none"/>
          </a:ln>
        </p:spPr>
      </p:cxnSp>
      <p:sp>
        <p:nvSpPr>
          <p:cNvPr id="126" name="Google Shape;126;p3"/>
          <p:cNvSpPr txBox="1"/>
          <p:nvPr/>
        </p:nvSpPr>
        <p:spPr>
          <a:xfrm>
            <a:off x="7648575" y="22379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1</a:t>
            </a:r>
            <a:endParaRPr/>
          </a:p>
        </p:txBody>
      </p:sp>
      <p:sp>
        <p:nvSpPr>
          <p:cNvPr id="127" name="Google Shape;127;p3"/>
          <p:cNvSpPr txBox="1"/>
          <p:nvPr/>
        </p:nvSpPr>
        <p:spPr>
          <a:xfrm>
            <a:off x="9144000" y="2447487"/>
            <a:ext cx="4462462"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SVEICAM TEVI!</a:t>
            </a:r>
            <a:endParaRPr/>
          </a:p>
        </p:txBody>
      </p:sp>
      <p:sp>
        <p:nvSpPr>
          <p:cNvPr id="128" name="Google Shape;128;p3"/>
          <p:cNvSpPr txBox="1"/>
          <p:nvPr/>
        </p:nvSpPr>
        <p:spPr>
          <a:xfrm>
            <a:off x="7648575" y="4427128"/>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2</a:t>
            </a:r>
            <a:endParaRPr/>
          </a:p>
        </p:txBody>
      </p:sp>
      <p:sp>
        <p:nvSpPr>
          <p:cNvPr id="129" name="Google Shape;129;p3"/>
          <p:cNvSpPr txBox="1"/>
          <p:nvPr/>
        </p:nvSpPr>
        <p:spPr>
          <a:xfrm>
            <a:off x="9144000" y="4636678"/>
            <a:ext cx="4462462"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b="1" lang="en-US" sz="2499">
                <a:solidFill>
                  <a:srgbClr val="3E3E3D"/>
                </a:solidFill>
                <a:latin typeface="Montserrat"/>
                <a:ea typeface="Montserrat"/>
                <a:cs typeface="Montserrat"/>
                <a:sym typeface="Montserrat"/>
              </a:rPr>
              <a:t>VUMC </a:t>
            </a:r>
            <a:r>
              <a:rPr lang="en-US" sz="2499">
                <a:solidFill>
                  <a:srgbClr val="3E3E3D"/>
                </a:solidFill>
                <a:latin typeface="Montserrat"/>
                <a:ea typeface="Montserrat"/>
                <a:cs typeface="Montserrat"/>
                <a:sym typeface="Montserrat"/>
              </a:rPr>
              <a:t>PRIEKŠROCĪBAS</a:t>
            </a:r>
            <a:endParaRPr/>
          </a:p>
        </p:txBody>
      </p:sp>
      <p:sp>
        <p:nvSpPr>
          <p:cNvPr id="130" name="Google Shape;130;p3"/>
          <p:cNvSpPr txBox="1"/>
          <p:nvPr/>
        </p:nvSpPr>
        <p:spPr>
          <a:xfrm>
            <a:off x="7648575" y="6542503"/>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3</a:t>
            </a:r>
            <a:endParaRPr/>
          </a:p>
        </p:txBody>
      </p:sp>
      <p:sp>
        <p:nvSpPr>
          <p:cNvPr id="131" name="Google Shape;131;p3"/>
          <p:cNvSpPr txBox="1"/>
          <p:nvPr/>
        </p:nvSpPr>
        <p:spPr>
          <a:xfrm>
            <a:off x="9144000" y="6790153"/>
            <a:ext cx="4462462" cy="752475"/>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rPr lang="en-US" sz="2499">
                <a:solidFill>
                  <a:srgbClr val="3E3E3D"/>
                </a:solidFill>
                <a:latin typeface="Montserrat"/>
                <a:ea typeface="Montserrat"/>
                <a:cs typeface="Montserrat"/>
                <a:sym typeface="Montserrat"/>
              </a:rPr>
              <a:t>SATIEC PASNIEDZĒJU KOMANDU</a:t>
            </a:r>
            <a:endParaRPr/>
          </a:p>
        </p:txBody>
      </p:sp>
      <p:cxnSp>
        <p:nvCxnSpPr>
          <p:cNvPr id="132" name="Google Shape;132;p3"/>
          <p:cNvCxnSpPr/>
          <p:nvPr/>
        </p:nvCxnSpPr>
        <p:spPr>
          <a:xfrm>
            <a:off x="7648575" y="5907794"/>
            <a:ext cx="8025753" cy="0"/>
          </a:xfrm>
          <a:prstGeom prst="straightConnector1">
            <a:avLst/>
          </a:prstGeom>
          <a:noFill/>
          <a:ln cap="rnd" cmpd="sng" w="9525">
            <a:solidFill>
              <a:srgbClr val="000000"/>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456" name="Shape 456"/>
        <p:cNvGrpSpPr/>
        <p:nvPr/>
      </p:nvGrpSpPr>
      <p:grpSpPr>
        <a:xfrm>
          <a:off x="0" y="0"/>
          <a:ext cx="0" cy="0"/>
          <a:chOff x="0" y="0"/>
          <a:chExt cx="0" cy="0"/>
        </a:xfrm>
      </p:grpSpPr>
      <p:sp>
        <p:nvSpPr>
          <p:cNvPr id="457" name="Google Shape;457;p30"/>
          <p:cNvSpPr/>
          <p:nvPr/>
        </p:nvSpPr>
        <p:spPr>
          <a:xfrm>
            <a:off x="9144000" y="-1435810"/>
            <a:ext cx="13158673" cy="1315861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0" l="-47488" r="-231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30"/>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sp>
        <p:nvSpPr>
          <p:cNvPr id="459" name="Google Shape;459;p30"/>
          <p:cNvSpPr txBox="1"/>
          <p:nvPr/>
        </p:nvSpPr>
        <p:spPr>
          <a:xfrm>
            <a:off x="684649" y="1041661"/>
            <a:ext cx="7964338" cy="14065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Papildus tehniskais nodrošinājums</a:t>
            </a:r>
            <a:endParaRPr/>
          </a:p>
        </p:txBody>
      </p:sp>
      <p:sp>
        <p:nvSpPr>
          <p:cNvPr id="460" name="Google Shape;460;p30"/>
          <p:cNvSpPr txBox="1"/>
          <p:nvPr/>
        </p:nvSpPr>
        <p:spPr>
          <a:xfrm>
            <a:off x="684649" y="3222228"/>
            <a:ext cx="7964338" cy="3108864"/>
          </a:xfrm>
          <a:prstGeom prst="rect">
            <a:avLst/>
          </a:prstGeom>
          <a:noFill/>
          <a:ln>
            <a:noFill/>
          </a:ln>
        </p:spPr>
        <p:txBody>
          <a:bodyPr anchorCtr="0" anchor="t" bIns="0" lIns="0" spcFirstLastPara="1" rIns="0" wrap="square" tIns="0">
            <a:spAutoFit/>
          </a:bodyPr>
          <a:lstStyle/>
          <a:p>
            <a:pPr indent="0" lvl="0" marL="0" marR="0" rtl="0" algn="l">
              <a:lnSpc>
                <a:spcPct val="139960"/>
              </a:lnSpc>
              <a:spcBef>
                <a:spcPts val="0"/>
              </a:spcBef>
              <a:spcAft>
                <a:spcPts val="0"/>
              </a:spcAft>
              <a:buNone/>
            </a:pPr>
            <a:r>
              <a:rPr lang="en-US" sz="2499">
                <a:solidFill>
                  <a:srgbClr val="FFFFFF"/>
                </a:solidFill>
                <a:latin typeface="Montserrat"/>
                <a:ea typeface="Montserrat"/>
                <a:cs typeface="Montserrat"/>
                <a:sym typeface="Montserrat"/>
              </a:rPr>
              <a:t> Mi</a:t>
            </a:r>
            <a:r>
              <a:rPr lang="en-US" sz="2500">
                <a:solidFill>
                  <a:srgbClr val="FFFFFF"/>
                </a:solidFill>
                <a:latin typeface="Montserrat"/>
                <a:ea typeface="Montserrat"/>
                <a:cs typeface="Montserrat"/>
                <a:sym typeface="Montserrat"/>
              </a:rPr>
              <a:t>ro</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a:p>
            <a:pPr indent="0" lvl="0" marL="0" marR="0" rtl="0" algn="l">
              <a:lnSpc>
                <a:spcPct val="140000"/>
              </a:lnSpc>
              <a:spcBef>
                <a:spcPts val="0"/>
              </a:spcBef>
              <a:spcAft>
                <a:spcPts val="0"/>
              </a:spcAft>
              <a:buNone/>
            </a:pPr>
            <a:r>
              <a:rPr lang="en-US" sz="2500">
                <a:solidFill>
                  <a:srgbClr val="FFFFFF"/>
                </a:solidFill>
                <a:latin typeface="Montserrat"/>
                <a:ea typeface="Montserrat"/>
                <a:cs typeface="Montserrat"/>
                <a:sym typeface="Montserrat"/>
              </a:rPr>
              <a:t>Dalība lekcijās un nodarbībās ir iespējama tikai no datora, jo izmantosim programmas un platformas, kurām planšetēs un telefonos nav pieejama pilna funkcionalitāte.</a:t>
            </a:r>
            <a:endParaRPr/>
          </a:p>
          <a:p>
            <a:pPr indent="0" lvl="0" marL="0" marR="0" rtl="0" algn="l">
              <a:lnSpc>
                <a:spcPct val="139960"/>
              </a:lnSpc>
              <a:spcBef>
                <a:spcPts val="0"/>
              </a:spcBef>
              <a:spcAft>
                <a:spcPts val="0"/>
              </a:spcAft>
              <a:buNone/>
            </a:pPr>
            <a:r>
              <a:t/>
            </a:r>
            <a:endParaRPr sz="2500">
              <a:solidFill>
                <a:srgbClr val="FFFFFF"/>
              </a:solidFill>
              <a:latin typeface="Montserrat"/>
              <a:ea typeface="Montserrat"/>
              <a:cs typeface="Montserrat"/>
              <a:sym typeface="Montserrat"/>
            </a:endParaRPr>
          </a:p>
        </p:txBody>
      </p:sp>
      <p:sp>
        <p:nvSpPr>
          <p:cNvPr id="461" name="Google Shape;461;p30"/>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31"/>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pic>
        <p:nvPicPr>
          <p:cNvPr id="467" name="Google Shape;467;p31"/>
          <p:cNvPicPr preferRelativeResize="0"/>
          <p:nvPr/>
        </p:nvPicPr>
        <p:blipFill rotWithShape="1">
          <a:blip r:embed="rId4">
            <a:alphaModFix/>
          </a:blip>
          <a:srcRect b="0" l="0" r="0" t="0"/>
          <a:stretch/>
        </p:blipFill>
        <p:spPr>
          <a:xfrm>
            <a:off x="1537392" y="2619177"/>
            <a:ext cx="1031269" cy="980643"/>
          </a:xfrm>
          <a:prstGeom prst="rect">
            <a:avLst/>
          </a:prstGeom>
          <a:noFill/>
          <a:ln>
            <a:noFill/>
          </a:ln>
        </p:spPr>
      </p:pic>
      <p:sp>
        <p:nvSpPr>
          <p:cNvPr id="468" name="Google Shape;468;p31"/>
          <p:cNvSpPr txBox="1"/>
          <p:nvPr/>
        </p:nvSpPr>
        <p:spPr>
          <a:xfrm>
            <a:off x="2736908" y="3742243"/>
            <a:ext cx="15009468" cy="31813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NOTEIKUMI PIEDALOTIES LEKCIJĀS UN NODARBĪBĀS</a:t>
            </a:r>
            <a:endParaRPr/>
          </a:p>
          <a:p>
            <a:pPr indent="0" lvl="0" marL="0" marR="0" rtl="0" algn="l">
              <a:lnSpc>
                <a:spcPct val="120017"/>
              </a:lnSpc>
              <a:spcBef>
                <a:spcPts val="0"/>
              </a:spcBef>
              <a:spcAft>
                <a:spcPts val="0"/>
              </a:spcAft>
              <a:buNone/>
            </a:pPr>
            <a:r>
              <a:t/>
            </a:r>
            <a:endParaRPr sz="6999">
              <a:solidFill>
                <a:srgbClr val="BFBFBF"/>
              </a:solidFill>
              <a:latin typeface="Montserrat SemiBold"/>
              <a:ea typeface="Montserrat SemiBold"/>
              <a:cs typeface="Montserrat SemiBold"/>
              <a:sym typeface="Montserrat SemiBold"/>
            </a:endParaRPr>
          </a:p>
        </p:txBody>
      </p:sp>
      <p:sp>
        <p:nvSpPr>
          <p:cNvPr id="469" name="Google Shape;469;p31"/>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32"/>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475" name="Google Shape;475;p32"/>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pic>
        <p:nvPicPr>
          <p:cNvPr id="476" name="Google Shape;476;p32"/>
          <p:cNvPicPr preferRelativeResize="0"/>
          <p:nvPr/>
        </p:nvPicPr>
        <p:blipFill rotWithShape="1">
          <a:blip r:embed="rId4">
            <a:alphaModFix/>
          </a:blip>
          <a:srcRect b="0" l="0" r="0" t="0"/>
          <a:stretch/>
        </p:blipFill>
        <p:spPr>
          <a:xfrm>
            <a:off x="2439870" y="2140985"/>
            <a:ext cx="469367" cy="361839"/>
          </a:xfrm>
          <a:prstGeom prst="rect">
            <a:avLst/>
          </a:prstGeom>
          <a:noFill/>
          <a:ln>
            <a:noFill/>
          </a:ln>
        </p:spPr>
      </p:pic>
      <p:grpSp>
        <p:nvGrpSpPr>
          <p:cNvPr id="477" name="Google Shape;477;p32"/>
          <p:cNvGrpSpPr/>
          <p:nvPr/>
        </p:nvGrpSpPr>
        <p:grpSpPr>
          <a:xfrm>
            <a:off x="3609568" y="2133841"/>
            <a:ext cx="6372225" cy="1936060"/>
            <a:chOff x="0" y="-9525"/>
            <a:chExt cx="8496300" cy="2581413"/>
          </a:xfrm>
        </p:grpSpPr>
        <p:sp>
          <p:nvSpPr>
            <p:cNvPr id="478" name="Google Shape;478;p32"/>
            <p:cNvSpPr txBox="1"/>
            <p:nvPr/>
          </p:nvSpPr>
          <p:spPr>
            <a:xfrm>
              <a:off x="0" y="1021292"/>
              <a:ext cx="8496300" cy="1550596"/>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150">
                  <a:solidFill>
                    <a:srgbClr val="3E3E3D"/>
                  </a:solidFill>
                  <a:latin typeface="Montserrat"/>
                  <a:ea typeface="Montserrat"/>
                  <a:cs typeface="Montserrat"/>
                  <a:sym typeface="Montserrat"/>
                </a:rPr>
                <a:t>Pi</a:t>
              </a:r>
              <a:r>
                <a:rPr lang="en-US" sz="2200">
                  <a:solidFill>
                    <a:srgbClr val="3E3E3D"/>
                  </a:solidFill>
                  <a:latin typeface="Montserrat"/>
                  <a:ea typeface="Montserrat"/>
                  <a:cs typeface="Montserrat"/>
                  <a:sym typeface="Montserrat"/>
                </a:rPr>
                <a:t>evienojies Zoom norādot savu </a:t>
              </a:r>
              <a:endParaRPr/>
            </a:p>
            <a:p>
              <a:pPr indent="0" lvl="0" marL="0" marR="0" rtl="0" algn="l">
                <a:lnSpc>
                  <a:spcPct val="139954"/>
                </a:lnSpc>
                <a:spcBef>
                  <a:spcPts val="0"/>
                </a:spcBef>
                <a:spcAft>
                  <a:spcPts val="0"/>
                </a:spcAft>
                <a:buNone/>
              </a:pPr>
              <a:r>
                <a:rPr b="1" lang="en-US" sz="2200">
                  <a:solidFill>
                    <a:srgbClr val="3E3E3D"/>
                  </a:solidFill>
                  <a:latin typeface="Montserrat"/>
                  <a:ea typeface="Montserrat"/>
                  <a:cs typeface="Montserrat"/>
                  <a:sym typeface="Montserrat"/>
                </a:rPr>
                <a:t>vārdu un uzvārdu.</a:t>
              </a:r>
              <a:endParaRPr/>
            </a:p>
            <a:p>
              <a:pPr indent="0" lvl="0" marL="0" marR="0" rtl="0" algn="l">
                <a:lnSpc>
                  <a:spcPct val="139954"/>
                </a:lnSpc>
                <a:spcBef>
                  <a:spcPts val="0"/>
                </a:spcBef>
                <a:spcAft>
                  <a:spcPts val="0"/>
                </a:spcAft>
                <a:buNone/>
              </a:pPr>
              <a:r>
                <a:t/>
              </a:r>
              <a:endParaRPr b="1" sz="2200">
                <a:solidFill>
                  <a:srgbClr val="3E3E3D"/>
                </a:solidFill>
                <a:latin typeface="Montserrat"/>
                <a:ea typeface="Montserrat"/>
                <a:cs typeface="Montserrat"/>
                <a:sym typeface="Montserrat"/>
              </a:endParaRPr>
            </a:p>
          </p:txBody>
        </p:sp>
        <p:sp>
          <p:nvSpPr>
            <p:cNvPr id="479" name="Google Shape;479;p32"/>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Dalībnieka vārds</a:t>
              </a:r>
              <a:endParaRPr/>
            </a:p>
          </p:txBody>
        </p:sp>
      </p:grpSp>
      <p:pic>
        <p:nvPicPr>
          <p:cNvPr id="480" name="Google Shape;480;p32"/>
          <p:cNvPicPr preferRelativeResize="0"/>
          <p:nvPr/>
        </p:nvPicPr>
        <p:blipFill rotWithShape="1">
          <a:blip r:embed="rId5">
            <a:alphaModFix/>
          </a:blip>
          <a:srcRect b="0" l="0" r="0" t="0"/>
          <a:stretch/>
        </p:blipFill>
        <p:spPr>
          <a:xfrm>
            <a:off x="2439870" y="4982094"/>
            <a:ext cx="469367" cy="361839"/>
          </a:xfrm>
          <a:prstGeom prst="rect">
            <a:avLst/>
          </a:prstGeom>
          <a:noFill/>
          <a:ln>
            <a:noFill/>
          </a:ln>
        </p:spPr>
      </p:pic>
      <p:grpSp>
        <p:nvGrpSpPr>
          <p:cNvPr id="481" name="Google Shape;481;p32"/>
          <p:cNvGrpSpPr/>
          <p:nvPr/>
        </p:nvGrpSpPr>
        <p:grpSpPr>
          <a:xfrm>
            <a:off x="3609568" y="4889170"/>
            <a:ext cx="6372225" cy="1526858"/>
            <a:chOff x="0" y="-9525"/>
            <a:chExt cx="8496300" cy="2035810"/>
          </a:xfrm>
        </p:grpSpPr>
        <p:sp>
          <p:nvSpPr>
            <p:cNvPr id="482" name="Google Shape;482;p32"/>
            <p:cNvSpPr txBox="1"/>
            <p:nvPr/>
          </p:nvSpPr>
          <p:spPr>
            <a:xfrm>
              <a:off x="0" y="1021292"/>
              <a:ext cx="8496300" cy="10049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Turēt video </a:t>
              </a:r>
              <a:r>
                <a:rPr b="1" lang="en-US" sz="2199">
                  <a:solidFill>
                    <a:srgbClr val="3E3E3D"/>
                  </a:solidFill>
                  <a:latin typeface="Montserrat"/>
                  <a:ea typeface="Montserrat"/>
                  <a:cs typeface="Montserrat"/>
                  <a:sym typeface="Montserrat"/>
                </a:rPr>
                <a:t>ieslēgtu</a:t>
              </a:r>
              <a:r>
                <a:rPr lang="en-US" sz="2199">
                  <a:solidFill>
                    <a:srgbClr val="3E3E3D"/>
                  </a:solidFill>
                  <a:latin typeface="Montserrat"/>
                  <a:ea typeface="Montserrat"/>
                  <a:cs typeface="Montserrat"/>
                  <a:sym typeface="Montserrat"/>
                </a:rPr>
                <a:t>, lai atklāti komunicētu ar grupu un pasniedzēju.</a:t>
              </a:r>
              <a:endParaRPr/>
            </a:p>
          </p:txBody>
        </p:sp>
        <p:sp>
          <p:nvSpPr>
            <p:cNvPr id="483" name="Google Shape;483;p32"/>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Videokamera</a:t>
              </a:r>
              <a:endParaRPr/>
            </a:p>
          </p:txBody>
        </p:sp>
      </p:grpSp>
      <p:pic>
        <p:nvPicPr>
          <p:cNvPr id="484" name="Google Shape;484;p32"/>
          <p:cNvPicPr preferRelativeResize="0"/>
          <p:nvPr/>
        </p:nvPicPr>
        <p:blipFill rotWithShape="1">
          <a:blip r:embed="rId6">
            <a:alphaModFix/>
          </a:blip>
          <a:srcRect b="0" l="0" r="0" t="0"/>
          <a:stretch/>
        </p:blipFill>
        <p:spPr>
          <a:xfrm>
            <a:off x="2439870" y="7823203"/>
            <a:ext cx="469367" cy="361839"/>
          </a:xfrm>
          <a:prstGeom prst="rect">
            <a:avLst/>
          </a:prstGeom>
          <a:noFill/>
          <a:ln>
            <a:noFill/>
          </a:ln>
        </p:spPr>
      </p:pic>
      <p:grpSp>
        <p:nvGrpSpPr>
          <p:cNvPr id="485" name="Google Shape;485;p32"/>
          <p:cNvGrpSpPr/>
          <p:nvPr/>
        </p:nvGrpSpPr>
        <p:grpSpPr>
          <a:xfrm>
            <a:off x="3609568" y="7730279"/>
            <a:ext cx="10090849" cy="1917383"/>
            <a:chOff x="0" y="-9525"/>
            <a:chExt cx="13454465" cy="2556510"/>
          </a:xfrm>
        </p:grpSpPr>
        <p:sp>
          <p:nvSpPr>
            <p:cNvPr id="486" name="Google Shape;486;p32"/>
            <p:cNvSpPr txBox="1"/>
            <p:nvPr/>
          </p:nvSpPr>
          <p:spPr>
            <a:xfrm>
              <a:off x="0" y="1021292"/>
              <a:ext cx="13454465" cy="15256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Mērķtiecīgi un godprātīgi apgūt izvēlēto profesionālās pilnveides programmu, saskaņā ar nodarbību grafiku savlaicīgi izpildīt profesionālās pilnveides  programmas prasības.</a:t>
              </a:r>
              <a:endParaRPr/>
            </a:p>
          </p:txBody>
        </p:sp>
        <p:sp>
          <p:nvSpPr>
            <p:cNvPr id="487" name="Google Shape;487;p32"/>
            <p:cNvSpPr txBox="1"/>
            <p:nvPr/>
          </p:nvSpPr>
          <p:spPr>
            <a:xfrm>
              <a:off x="0" y="-9525"/>
              <a:ext cx="13454465"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Prasību izpilde</a:t>
              </a:r>
              <a:endParaRPr/>
            </a:p>
          </p:txBody>
        </p:sp>
      </p:grpSp>
      <p:pic>
        <p:nvPicPr>
          <p:cNvPr id="488" name="Google Shape;488;p32"/>
          <p:cNvPicPr preferRelativeResize="0"/>
          <p:nvPr/>
        </p:nvPicPr>
        <p:blipFill rotWithShape="1">
          <a:blip r:embed="rId7">
            <a:alphaModFix amt="24000"/>
          </a:blip>
          <a:srcRect b="0" l="0" r="0" t="0"/>
          <a:stretch/>
        </p:blipFill>
        <p:spPr>
          <a:xfrm>
            <a:off x="12239116" y="4490530"/>
            <a:ext cx="4287415" cy="23312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3"/>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494" name="Google Shape;494;p33"/>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pic>
        <p:nvPicPr>
          <p:cNvPr id="495" name="Google Shape;495;p33"/>
          <p:cNvPicPr preferRelativeResize="0"/>
          <p:nvPr/>
        </p:nvPicPr>
        <p:blipFill rotWithShape="1">
          <a:blip r:embed="rId4">
            <a:alphaModFix/>
          </a:blip>
          <a:srcRect b="0" l="0" r="0" t="0"/>
          <a:stretch/>
        </p:blipFill>
        <p:spPr>
          <a:xfrm>
            <a:off x="2439870" y="2140985"/>
            <a:ext cx="469367" cy="361839"/>
          </a:xfrm>
          <a:prstGeom prst="rect">
            <a:avLst/>
          </a:prstGeom>
          <a:noFill/>
          <a:ln>
            <a:noFill/>
          </a:ln>
        </p:spPr>
      </p:pic>
      <p:grpSp>
        <p:nvGrpSpPr>
          <p:cNvPr id="496" name="Google Shape;496;p33"/>
          <p:cNvGrpSpPr/>
          <p:nvPr/>
        </p:nvGrpSpPr>
        <p:grpSpPr>
          <a:xfrm>
            <a:off x="3609568" y="2133841"/>
            <a:ext cx="7955024" cy="2698433"/>
            <a:chOff x="0" y="-9525"/>
            <a:chExt cx="10606698" cy="3597910"/>
          </a:xfrm>
        </p:grpSpPr>
        <p:sp>
          <p:nvSpPr>
            <p:cNvPr id="497" name="Google Shape;497;p33"/>
            <p:cNvSpPr txBox="1"/>
            <p:nvPr/>
          </p:nvSpPr>
          <p:spPr>
            <a:xfrm>
              <a:off x="0" y="1021292"/>
              <a:ext cx="10606698" cy="2567093"/>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199">
                  <a:solidFill>
                    <a:srgbClr val="3E3E3D"/>
                  </a:solidFill>
                  <a:latin typeface="Montserrat"/>
                  <a:ea typeface="Montserrat"/>
                  <a:cs typeface="Montserrat"/>
                  <a:sym typeface="Montserrat"/>
                </a:rPr>
                <a:t>I</a:t>
              </a:r>
              <a:r>
                <a:rPr lang="en-US" sz="2200">
                  <a:solidFill>
                    <a:srgbClr val="3E3E3D"/>
                  </a:solidFill>
                  <a:latin typeface="Montserrat"/>
                  <a:ea typeface="Montserrat"/>
                  <a:cs typeface="Montserrat"/>
                  <a:sym typeface="Montserrat"/>
                </a:rPr>
                <a:t>evērot savstarpējo attiecību kultūru, ar cieņu izturēties pret LU VUMC darbiniekiem, pasniedzējiem un visiem programmas dalībniekiem, LU personālu.</a:t>
              </a:r>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p:txBody>
        </p:sp>
        <p:sp>
          <p:nvSpPr>
            <p:cNvPr id="498" name="Google Shape;498;p33"/>
            <p:cNvSpPr txBox="1"/>
            <p:nvPr/>
          </p:nvSpPr>
          <p:spPr>
            <a:xfrm>
              <a:off x="0" y="-9525"/>
              <a:ext cx="10606698"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Cieņpilna attieksme</a:t>
              </a:r>
              <a:endParaRPr/>
            </a:p>
          </p:txBody>
        </p:sp>
      </p:grpSp>
      <p:pic>
        <p:nvPicPr>
          <p:cNvPr id="499" name="Google Shape;499;p33"/>
          <p:cNvPicPr preferRelativeResize="0"/>
          <p:nvPr/>
        </p:nvPicPr>
        <p:blipFill rotWithShape="1">
          <a:blip r:embed="rId4">
            <a:alphaModFix/>
          </a:blip>
          <a:srcRect b="0" l="0" r="0" t="0"/>
          <a:stretch/>
        </p:blipFill>
        <p:spPr>
          <a:xfrm>
            <a:off x="2439870" y="4982094"/>
            <a:ext cx="469367" cy="361839"/>
          </a:xfrm>
          <a:prstGeom prst="rect">
            <a:avLst/>
          </a:prstGeom>
          <a:noFill/>
          <a:ln>
            <a:noFill/>
          </a:ln>
        </p:spPr>
      </p:pic>
      <p:grpSp>
        <p:nvGrpSpPr>
          <p:cNvPr id="500" name="Google Shape;500;p33"/>
          <p:cNvGrpSpPr/>
          <p:nvPr/>
        </p:nvGrpSpPr>
        <p:grpSpPr>
          <a:xfrm>
            <a:off x="3609568" y="4889170"/>
            <a:ext cx="6372225" cy="1526858"/>
            <a:chOff x="0" y="-9525"/>
            <a:chExt cx="8496300" cy="2035810"/>
          </a:xfrm>
        </p:grpSpPr>
        <p:sp>
          <p:nvSpPr>
            <p:cNvPr id="501" name="Google Shape;501;p33"/>
            <p:cNvSpPr txBox="1"/>
            <p:nvPr/>
          </p:nvSpPr>
          <p:spPr>
            <a:xfrm>
              <a:off x="0" y="1021292"/>
              <a:ext cx="8496300" cy="10049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B75F28"/>
                  </a:solidFill>
                  <a:latin typeface="Montserrat"/>
                  <a:ea typeface="Montserrat"/>
                  <a:cs typeface="Montserrat"/>
                  <a:sym typeface="Montserrat"/>
                </a:rPr>
                <a:t>Pildīt ar Latvijas Universitāti noslēgtā līguma saistības.</a:t>
              </a:r>
              <a:endParaRPr/>
            </a:p>
          </p:txBody>
        </p:sp>
        <p:sp>
          <p:nvSpPr>
            <p:cNvPr id="502" name="Google Shape;502;p33"/>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Līguma nosacījumi</a:t>
              </a:r>
              <a:endParaRPr/>
            </a:p>
          </p:txBody>
        </p:sp>
      </p:grpSp>
      <p:pic>
        <p:nvPicPr>
          <p:cNvPr id="503" name="Google Shape;503;p33"/>
          <p:cNvPicPr preferRelativeResize="0"/>
          <p:nvPr/>
        </p:nvPicPr>
        <p:blipFill rotWithShape="1">
          <a:blip r:embed="rId4">
            <a:alphaModFix/>
          </a:blip>
          <a:srcRect b="0" l="0" r="0" t="0"/>
          <a:stretch/>
        </p:blipFill>
        <p:spPr>
          <a:xfrm>
            <a:off x="2439870" y="7823203"/>
            <a:ext cx="469367" cy="361839"/>
          </a:xfrm>
          <a:prstGeom prst="rect">
            <a:avLst/>
          </a:prstGeom>
          <a:noFill/>
          <a:ln>
            <a:noFill/>
          </a:ln>
        </p:spPr>
      </p:pic>
      <p:grpSp>
        <p:nvGrpSpPr>
          <p:cNvPr id="504" name="Google Shape;504;p33"/>
          <p:cNvGrpSpPr/>
          <p:nvPr/>
        </p:nvGrpSpPr>
        <p:grpSpPr>
          <a:xfrm>
            <a:off x="3609568" y="7730279"/>
            <a:ext cx="7649906" cy="1917383"/>
            <a:chOff x="0" y="-9525"/>
            <a:chExt cx="10199875" cy="2556510"/>
          </a:xfrm>
        </p:grpSpPr>
        <p:sp>
          <p:nvSpPr>
            <p:cNvPr id="505" name="Google Shape;505;p33"/>
            <p:cNvSpPr txBox="1"/>
            <p:nvPr/>
          </p:nvSpPr>
          <p:spPr>
            <a:xfrm>
              <a:off x="0" y="1021292"/>
              <a:ext cx="10199875" cy="15256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Nodarbības laikā ievērot docētāja prasības, netraucēt nodarbības norisi.</a:t>
              </a:r>
              <a:endParaRPr/>
            </a:p>
            <a:p>
              <a:pPr indent="0" lvl="0" marL="0" marR="0" rtl="0" algn="l">
                <a:lnSpc>
                  <a:spcPct val="140018"/>
                </a:lnSpc>
                <a:spcBef>
                  <a:spcPts val="0"/>
                </a:spcBef>
                <a:spcAft>
                  <a:spcPts val="0"/>
                </a:spcAft>
                <a:buNone/>
              </a:pPr>
              <a:r>
                <a:t/>
              </a:r>
              <a:endParaRPr sz="2199">
                <a:solidFill>
                  <a:srgbClr val="3E3E3D"/>
                </a:solidFill>
                <a:latin typeface="Montserrat"/>
                <a:ea typeface="Montserrat"/>
                <a:cs typeface="Montserrat"/>
                <a:sym typeface="Montserrat"/>
              </a:endParaRPr>
            </a:p>
          </p:txBody>
        </p:sp>
        <p:sp>
          <p:nvSpPr>
            <p:cNvPr id="506" name="Google Shape;506;p33"/>
            <p:cNvSpPr txBox="1"/>
            <p:nvPr/>
          </p:nvSpPr>
          <p:spPr>
            <a:xfrm>
              <a:off x="0" y="-9525"/>
              <a:ext cx="10199875"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Dalība nodarbībās </a:t>
              </a:r>
              <a:endParaRPr/>
            </a:p>
          </p:txBody>
        </p:sp>
      </p:grpSp>
      <p:pic>
        <p:nvPicPr>
          <p:cNvPr id="507" name="Google Shape;507;p33"/>
          <p:cNvPicPr preferRelativeResize="0"/>
          <p:nvPr/>
        </p:nvPicPr>
        <p:blipFill rotWithShape="1">
          <a:blip r:embed="rId5">
            <a:alphaModFix amt="24000"/>
          </a:blip>
          <a:srcRect b="0" l="0" r="0" t="0"/>
          <a:stretch/>
        </p:blipFill>
        <p:spPr>
          <a:xfrm>
            <a:off x="12239116" y="4490530"/>
            <a:ext cx="4287415" cy="23312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34"/>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513" name="Google Shape;513;p34"/>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pic>
        <p:nvPicPr>
          <p:cNvPr id="514" name="Google Shape;514;p34"/>
          <p:cNvPicPr preferRelativeResize="0"/>
          <p:nvPr/>
        </p:nvPicPr>
        <p:blipFill rotWithShape="1">
          <a:blip r:embed="rId4">
            <a:alphaModFix/>
          </a:blip>
          <a:srcRect b="0" l="0" r="0" t="0"/>
          <a:stretch/>
        </p:blipFill>
        <p:spPr>
          <a:xfrm>
            <a:off x="2439870" y="2140985"/>
            <a:ext cx="469367" cy="361839"/>
          </a:xfrm>
          <a:prstGeom prst="rect">
            <a:avLst/>
          </a:prstGeom>
          <a:noFill/>
          <a:ln>
            <a:noFill/>
          </a:ln>
        </p:spPr>
      </p:pic>
      <p:grpSp>
        <p:nvGrpSpPr>
          <p:cNvPr id="515" name="Google Shape;515;p34"/>
          <p:cNvGrpSpPr/>
          <p:nvPr/>
        </p:nvGrpSpPr>
        <p:grpSpPr>
          <a:xfrm>
            <a:off x="3609568" y="2133841"/>
            <a:ext cx="7955024" cy="2698433"/>
            <a:chOff x="0" y="-9525"/>
            <a:chExt cx="10606698" cy="3597910"/>
          </a:xfrm>
        </p:grpSpPr>
        <p:sp>
          <p:nvSpPr>
            <p:cNvPr id="516" name="Google Shape;516;p34"/>
            <p:cNvSpPr txBox="1"/>
            <p:nvPr/>
          </p:nvSpPr>
          <p:spPr>
            <a:xfrm>
              <a:off x="0" y="1021292"/>
              <a:ext cx="10606698" cy="2567093"/>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199">
                  <a:solidFill>
                    <a:srgbClr val="3E3E3D"/>
                  </a:solidFill>
                  <a:latin typeface="Montserrat"/>
                  <a:ea typeface="Montserrat"/>
                  <a:cs typeface="Montserrat"/>
                  <a:sym typeface="Montserrat"/>
                </a:rPr>
                <a:t>I</a:t>
              </a:r>
              <a:r>
                <a:rPr lang="en-US" sz="2200">
                  <a:solidFill>
                    <a:srgbClr val="3E3E3D"/>
                  </a:solidFill>
                  <a:latin typeface="Montserrat"/>
                  <a:ea typeface="Montserrat"/>
                  <a:cs typeface="Montserrat"/>
                  <a:sym typeface="Montserrat"/>
                </a:rPr>
                <a:t>evērot Noteikumus par akadēmisko godīgumu LU, tajā skaitā nelietot pārbaudījumos neatļautus materiālus un palīglīdzekļus, nepieļaut plaģiātu mācību darbā.</a:t>
              </a:r>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p:txBody>
        </p:sp>
        <p:sp>
          <p:nvSpPr>
            <p:cNvPr id="517" name="Google Shape;517;p34"/>
            <p:cNvSpPr txBox="1"/>
            <p:nvPr/>
          </p:nvSpPr>
          <p:spPr>
            <a:xfrm>
              <a:off x="0" y="-9525"/>
              <a:ext cx="10606698"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Nepieļaut plaģiātu</a:t>
              </a:r>
              <a:endParaRPr/>
            </a:p>
          </p:txBody>
        </p:sp>
      </p:grpSp>
      <p:pic>
        <p:nvPicPr>
          <p:cNvPr id="518" name="Google Shape;518;p34"/>
          <p:cNvPicPr preferRelativeResize="0"/>
          <p:nvPr/>
        </p:nvPicPr>
        <p:blipFill rotWithShape="1">
          <a:blip r:embed="rId4">
            <a:alphaModFix/>
          </a:blip>
          <a:srcRect b="0" l="0" r="0" t="0"/>
          <a:stretch/>
        </p:blipFill>
        <p:spPr>
          <a:xfrm>
            <a:off x="2439870" y="4982094"/>
            <a:ext cx="469367" cy="361839"/>
          </a:xfrm>
          <a:prstGeom prst="rect">
            <a:avLst/>
          </a:prstGeom>
          <a:noFill/>
          <a:ln>
            <a:noFill/>
          </a:ln>
        </p:spPr>
      </p:pic>
      <p:grpSp>
        <p:nvGrpSpPr>
          <p:cNvPr id="519" name="Google Shape;519;p34"/>
          <p:cNvGrpSpPr/>
          <p:nvPr/>
        </p:nvGrpSpPr>
        <p:grpSpPr>
          <a:xfrm>
            <a:off x="3609568" y="4889170"/>
            <a:ext cx="6372225" cy="1917383"/>
            <a:chOff x="0" y="-9525"/>
            <a:chExt cx="8496300" cy="2556510"/>
          </a:xfrm>
        </p:grpSpPr>
        <p:sp>
          <p:nvSpPr>
            <p:cNvPr id="520" name="Google Shape;520;p34"/>
            <p:cNvSpPr txBox="1"/>
            <p:nvPr/>
          </p:nvSpPr>
          <p:spPr>
            <a:xfrm>
              <a:off x="0" y="1021292"/>
              <a:ext cx="8496300" cy="15256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Neatrasties nodarbībās alkohola un narkotisko vielu reibumā.</a:t>
              </a:r>
              <a:endParaRPr/>
            </a:p>
            <a:p>
              <a:pPr indent="0" lvl="0" marL="0" marR="0" rtl="0" algn="l">
                <a:lnSpc>
                  <a:spcPct val="140018"/>
                </a:lnSpc>
                <a:spcBef>
                  <a:spcPts val="0"/>
                </a:spcBef>
                <a:spcAft>
                  <a:spcPts val="0"/>
                </a:spcAft>
                <a:buNone/>
              </a:pPr>
              <a:r>
                <a:t/>
              </a:r>
              <a:endParaRPr sz="2199">
                <a:solidFill>
                  <a:srgbClr val="3E3E3D"/>
                </a:solidFill>
                <a:latin typeface="Montserrat"/>
                <a:ea typeface="Montserrat"/>
                <a:cs typeface="Montserrat"/>
                <a:sym typeface="Montserrat"/>
              </a:endParaRPr>
            </a:p>
          </p:txBody>
        </p:sp>
        <p:sp>
          <p:nvSpPr>
            <p:cNvPr id="521" name="Google Shape;521;p34"/>
            <p:cNvSpPr txBox="1"/>
            <p:nvPr/>
          </p:nvSpPr>
          <p:spPr>
            <a:xfrm>
              <a:off x="0" y="-9525"/>
              <a:ext cx="8496300"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Prātīgums</a:t>
              </a:r>
              <a:endParaRPr/>
            </a:p>
          </p:txBody>
        </p:sp>
      </p:grpSp>
      <p:pic>
        <p:nvPicPr>
          <p:cNvPr id="522" name="Google Shape;522;p34"/>
          <p:cNvPicPr preferRelativeResize="0"/>
          <p:nvPr/>
        </p:nvPicPr>
        <p:blipFill rotWithShape="1">
          <a:blip r:embed="rId4">
            <a:alphaModFix/>
          </a:blip>
          <a:srcRect b="0" l="0" r="0" t="0"/>
          <a:stretch/>
        </p:blipFill>
        <p:spPr>
          <a:xfrm>
            <a:off x="2439870" y="7823203"/>
            <a:ext cx="469367" cy="361839"/>
          </a:xfrm>
          <a:prstGeom prst="rect">
            <a:avLst/>
          </a:prstGeom>
          <a:noFill/>
          <a:ln>
            <a:noFill/>
          </a:ln>
        </p:spPr>
      </p:pic>
      <p:grpSp>
        <p:nvGrpSpPr>
          <p:cNvPr id="523" name="Google Shape;523;p34"/>
          <p:cNvGrpSpPr/>
          <p:nvPr/>
        </p:nvGrpSpPr>
        <p:grpSpPr>
          <a:xfrm>
            <a:off x="3609568" y="7730279"/>
            <a:ext cx="8794098" cy="2307908"/>
            <a:chOff x="0" y="-9525"/>
            <a:chExt cx="11725464" cy="3077210"/>
          </a:xfrm>
        </p:grpSpPr>
        <p:sp>
          <p:nvSpPr>
            <p:cNvPr id="524" name="Google Shape;524;p34"/>
            <p:cNvSpPr txBox="1"/>
            <p:nvPr/>
          </p:nvSpPr>
          <p:spPr>
            <a:xfrm>
              <a:off x="0" y="1021292"/>
              <a:ext cx="11725464" cy="2046393"/>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lang="en-US" sz="2199">
                  <a:solidFill>
                    <a:srgbClr val="3E3E3D"/>
                  </a:solidFill>
                  <a:latin typeface="Montserrat"/>
                  <a:ea typeface="Montserrat"/>
                  <a:cs typeface="Montserrat"/>
                  <a:sym typeface="Montserrat"/>
                </a:rPr>
                <a:t>Mācību laikā uzrādīt personu apliecinošu dokumentu pēc izglītības iestādes vai Valsts izglītības attīstības aģentūras (turpmāk – VIAA) pārstāvja pieprasījuma</a:t>
              </a:r>
              <a:endParaRPr/>
            </a:p>
            <a:p>
              <a:pPr indent="0" lvl="0" marL="0" marR="0" rtl="0" algn="l">
                <a:lnSpc>
                  <a:spcPct val="140018"/>
                </a:lnSpc>
                <a:spcBef>
                  <a:spcPts val="0"/>
                </a:spcBef>
                <a:spcAft>
                  <a:spcPts val="0"/>
                </a:spcAft>
                <a:buNone/>
              </a:pPr>
              <a:r>
                <a:t/>
              </a:r>
              <a:endParaRPr sz="2199">
                <a:solidFill>
                  <a:srgbClr val="3E3E3D"/>
                </a:solidFill>
                <a:latin typeface="Montserrat"/>
                <a:ea typeface="Montserrat"/>
                <a:cs typeface="Montserrat"/>
                <a:sym typeface="Montserrat"/>
              </a:endParaRPr>
            </a:p>
          </p:txBody>
        </p:sp>
        <p:sp>
          <p:nvSpPr>
            <p:cNvPr id="525" name="Google Shape;525;p34"/>
            <p:cNvSpPr txBox="1"/>
            <p:nvPr/>
          </p:nvSpPr>
          <p:spPr>
            <a:xfrm>
              <a:off x="0" y="-9525"/>
              <a:ext cx="11725464" cy="72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ID karte vai pase</a:t>
              </a:r>
              <a:endParaRPr/>
            </a:p>
          </p:txBody>
        </p:sp>
      </p:grpSp>
      <p:pic>
        <p:nvPicPr>
          <p:cNvPr id="526" name="Google Shape;526;p34"/>
          <p:cNvPicPr preferRelativeResize="0"/>
          <p:nvPr/>
        </p:nvPicPr>
        <p:blipFill rotWithShape="1">
          <a:blip r:embed="rId5">
            <a:alphaModFix amt="24000"/>
          </a:blip>
          <a:srcRect b="0" l="0" r="0" t="0"/>
          <a:stretch/>
        </p:blipFill>
        <p:spPr>
          <a:xfrm>
            <a:off x="12239116" y="4490530"/>
            <a:ext cx="4287415" cy="23312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35"/>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grpSp>
        <p:nvGrpSpPr>
          <p:cNvPr id="532" name="Google Shape;532;p35"/>
          <p:cNvGrpSpPr/>
          <p:nvPr/>
        </p:nvGrpSpPr>
        <p:grpSpPr>
          <a:xfrm>
            <a:off x="10488111" y="3093631"/>
            <a:ext cx="6771150" cy="6835649"/>
            <a:chOff x="0" y="47625"/>
            <a:chExt cx="9028200" cy="9114198"/>
          </a:xfrm>
        </p:grpSpPr>
        <p:sp>
          <p:nvSpPr>
            <p:cNvPr id="533" name="Google Shape;533;p35"/>
            <p:cNvSpPr txBox="1"/>
            <p:nvPr/>
          </p:nvSpPr>
          <p:spPr>
            <a:xfrm>
              <a:off x="0" y="47625"/>
              <a:ext cx="9028200" cy="37455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US" sz="5000">
                  <a:solidFill>
                    <a:srgbClr val="B75F28"/>
                  </a:solidFill>
                  <a:latin typeface="Montserrat"/>
                  <a:ea typeface="Montserrat"/>
                  <a:cs typeface="Montserrat"/>
                  <a:sym typeface="Montserrat"/>
                </a:rPr>
                <a:t>Saite uz klātienes lekcijām un nodarbībām ir pieejama šeit:</a:t>
              </a:r>
              <a:endParaRPr/>
            </a:p>
          </p:txBody>
        </p:sp>
        <p:sp>
          <p:nvSpPr>
            <p:cNvPr id="534" name="Google Shape;534;p35"/>
            <p:cNvSpPr txBox="1"/>
            <p:nvPr/>
          </p:nvSpPr>
          <p:spPr>
            <a:xfrm>
              <a:off x="0" y="4739223"/>
              <a:ext cx="9028200" cy="44226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450">
                  <a:solidFill>
                    <a:srgbClr val="7F7F7F"/>
                  </a:solidFill>
                  <a:latin typeface="Calibri"/>
                  <a:ea typeface="Calibri"/>
                  <a:cs typeface="Calibri"/>
                  <a:sym typeface="Calibri"/>
                </a:rPr>
                <a:t>Join Zoom Meeting</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r>
                <a:rPr lang="en-US" sz="2450">
                  <a:solidFill>
                    <a:schemeClr val="dk1"/>
                  </a:solidFill>
                  <a:latin typeface="Calibri"/>
                  <a:ea typeface="Calibri"/>
                  <a:cs typeface="Calibri"/>
                  <a:sym typeface="Calibri"/>
                </a:rPr>
                <a:t>https://lu-lv.zoom.us/j/97622660721</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5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50">
                  <a:solidFill>
                    <a:srgbClr val="7F7F7F"/>
                  </a:solidFill>
                  <a:latin typeface="Calibri"/>
                  <a:ea typeface="Calibri"/>
                  <a:cs typeface="Calibri"/>
                  <a:sym typeface="Calibri"/>
                </a:rPr>
                <a:t>Meeting ID: </a:t>
              </a:r>
              <a:r>
                <a:rPr lang="en-US" sz="2450">
                  <a:solidFill>
                    <a:srgbClr val="7F7F7F"/>
                  </a:solidFill>
                  <a:latin typeface="Calibri"/>
                  <a:ea typeface="Calibri"/>
                  <a:cs typeface="Calibri"/>
                  <a:sym typeface="Calibri"/>
                </a:rPr>
                <a:t>976 2266 0721</a:t>
              </a:r>
              <a:endParaRPr sz="1800">
                <a:solidFill>
                  <a:srgbClr val="7F7F7F"/>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marR="0" rtl="0" algn="l">
                <a:lnSpc>
                  <a:spcPct val="152777"/>
                </a:lnSpc>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grpSp>
      <p:sp>
        <p:nvSpPr>
          <p:cNvPr id="535" name="Google Shape;535;p35"/>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536" name="Google Shape;536;p35"/>
          <p:cNvSpPr/>
          <p:nvPr/>
        </p:nvSpPr>
        <p:spPr>
          <a:xfrm>
            <a:off x="-3748069" y="-1564009"/>
            <a:ext cx="13158673" cy="1315861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461" r="-4953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36"/>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542" name="Google Shape;542;p36"/>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543" name="Google Shape;543;p36"/>
          <p:cNvGrpSpPr/>
          <p:nvPr/>
        </p:nvGrpSpPr>
        <p:grpSpPr>
          <a:xfrm>
            <a:off x="1590675" y="2324264"/>
            <a:ext cx="5404217" cy="4398386"/>
            <a:chOff x="0" y="-9525"/>
            <a:chExt cx="7205622" cy="5864514"/>
          </a:xfrm>
        </p:grpSpPr>
        <p:sp>
          <p:nvSpPr>
            <p:cNvPr id="544" name="Google Shape;544;p36"/>
            <p:cNvSpPr txBox="1"/>
            <p:nvPr/>
          </p:nvSpPr>
          <p:spPr>
            <a:xfrm>
              <a:off x="0" y="-9525"/>
              <a:ext cx="7205622" cy="2872581"/>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B75F28"/>
                  </a:solidFill>
                  <a:latin typeface="Montserrat SemiBold"/>
                  <a:ea typeface="Montserrat SemiBold"/>
                  <a:cs typeface="Montserrat SemiBold"/>
                  <a:sym typeface="Montserrat SemiBold"/>
                </a:rPr>
                <a:t>Mācību kalendārs </a:t>
              </a:r>
              <a:endParaRPr/>
            </a:p>
          </p:txBody>
        </p:sp>
        <p:sp>
          <p:nvSpPr>
            <p:cNvPr id="545" name="Google Shape;545;p36"/>
            <p:cNvSpPr txBox="1"/>
            <p:nvPr/>
          </p:nvSpPr>
          <p:spPr>
            <a:xfrm>
              <a:off x="0" y="3505200"/>
              <a:ext cx="7205622" cy="2349789"/>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Ja notiek izmaiņas, nodarbību saraksts tiek atjaunots līdz 17.00 pirms nodarbību sakuma.</a:t>
              </a:r>
              <a:endParaRPr/>
            </a:p>
            <a:p>
              <a:pPr indent="0" lvl="0" marL="0" marR="0" rtl="0" algn="l">
                <a:lnSpc>
                  <a:spcPct val="140056"/>
                </a:lnSpc>
                <a:spcBef>
                  <a:spcPts val="0"/>
                </a:spcBef>
                <a:spcAft>
                  <a:spcPts val="0"/>
                </a:spcAft>
                <a:buNone/>
              </a:pPr>
              <a:r>
                <a:t/>
              </a:r>
              <a:endParaRPr sz="2499">
                <a:solidFill>
                  <a:srgbClr val="3E3E3D"/>
                </a:solidFill>
                <a:latin typeface="Montserrat"/>
                <a:ea typeface="Montserrat"/>
                <a:cs typeface="Montserrat"/>
                <a:sym typeface="Montserrat"/>
              </a:endParaRPr>
            </a:p>
          </p:txBody>
        </p:sp>
      </p:grpSp>
      <p:pic>
        <p:nvPicPr>
          <p:cNvPr id="546" name="Google Shape;546;p36"/>
          <p:cNvPicPr preferRelativeResize="0"/>
          <p:nvPr/>
        </p:nvPicPr>
        <p:blipFill rotWithShape="1">
          <a:blip r:embed="rId4">
            <a:alphaModFix/>
          </a:blip>
          <a:srcRect b="0" l="0" r="0" t="0"/>
          <a:stretch/>
        </p:blipFill>
        <p:spPr>
          <a:xfrm>
            <a:off x="9279227" y="2417189"/>
            <a:ext cx="469367" cy="361839"/>
          </a:xfrm>
          <a:prstGeom prst="rect">
            <a:avLst/>
          </a:prstGeom>
          <a:noFill/>
          <a:ln>
            <a:noFill/>
          </a:ln>
        </p:spPr>
      </p:pic>
      <p:grpSp>
        <p:nvGrpSpPr>
          <p:cNvPr id="547" name="Google Shape;547;p36"/>
          <p:cNvGrpSpPr/>
          <p:nvPr/>
        </p:nvGrpSpPr>
        <p:grpSpPr>
          <a:xfrm>
            <a:off x="10448925" y="2410045"/>
            <a:ext cx="6372225" cy="2071915"/>
            <a:chOff x="0" y="-9525"/>
            <a:chExt cx="8496300" cy="2762553"/>
          </a:xfrm>
        </p:grpSpPr>
        <p:sp>
          <p:nvSpPr>
            <p:cNvPr id="548" name="Google Shape;548;p36"/>
            <p:cNvSpPr txBox="1"/>
            <p:nvPr/>
          </p:nvSpPr>
          <p:spPr>
            <a:xfrm>
              <a:off x="0" y="1732492"/>
              <a:ext cx="8496300" cy="1020536"/>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7F7F7F"/>
                  </a:solidFill>
                  <a:latin typeface="Montserrat"/>
                  <a:ea typeface="Montserrat"/>
                  <a:cs typeface="Montserrat"/>
                  <a:sym typeface="Montserrat"/>
                </a:rPr>
                <a:t>https://edu.lu.lv/course/view.php?id=2055</a:t>
              </a:r>
              <a:endParaRPr sz="1800">
                <a:solidFill>
                  <a:srgbClr val="7F7F7F"/>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a:solidFill>
                  <a:srgbClr val="3E3E3D"/>
                </a:solidFill>
                <a:latin typeface="Montserrat"/>
                <a:ea typeface="Montserrat"/>
                <a:cs typeface="Montserrat"/>
                <a:sym typeface="Montserrat"/>
              </a:endParaRPr>
            </a:p>
          </p:txBody>
        </p:sp>
        <p:sp>
          <p:nvSpPr>
            <p:cNvPr id="549" name="Google Shape;549;p36"/>
            <p:cNvSpPr txBox="1"/>
            <p:nvPr/>
          </p:nvSpPr>
          <p:spPr>
            <a:xfrm>
              <a:off x="0" y="-9525"/>
              <a:ext cx="8496300"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Ir ievietots programmas mācību vidē edu.lu.lv</a:t>
              </a:r>
              <a:endParaRPr/>
            </a:p>
          </p:txBody>
        </p:sp>
      </p:grpSp>
      <p:pic>
        <p:nvPicPr>
          <p:cNvPr id="550" name="Google Shape;550;p36"/>
          <p:cNvPicPr preferRelativeResize="0"/>
          <p:nvPr/>
        </p:nvPicPr>
        <p:blipFill rotWithShape="1">
          <a:blip r:embed="rId4">
            <a:alphaModFix/>
          </a:blip>
          <a:srcRect b="0" l="0" r="0" t="0"/>
          <a:stretch/>
        </p:blipFill>
        <p:spPr>
          <a:xfrm>
            <a:off x="9279227" y="5344078"/>
            <a:ext cx="469367" cy="361839"/>
          </a:xfrm>
          <a:prstGeom prst="rect">
            <a:avLst/>
          </a:prstGeom>
          <a:noFill/>
          <a:ln>
            <a:noFill/>
          </a:ln>
        </p:spPr>
      </p:pic>
      <p:grpSp>
        <p:nvGrpSpPr>
          <p:cNvPr id="551" name="Google Shape;551;p36"/>
          <p:cNvGrpSpPr/>
          <p:nvPr/>
        </p:nvGrpSpPr>
        <p:grpSpPr>
          <a:xfrm>
            <a:off x="10544619" y="5136356"/>
            <a:ext cx="6372225" cy="2071915"/>
            <a:chOff x="0" y="-9525"/>
            <a:chExt cx="8496300" cy="2762553"/>
          </a:xfrm>
        </p:grpSpPr>
        <p:sp>
          <p:nvSpPr>
            <p:cNvPr id="552" name="Google Shape;552;p36"/>
            <p:cNvSpPr txBox="1"/>
            <p:nvPr/>
          </p:nvSpPr>
          <p:spPr>
            <a:xfrm>
              <a:off x="0" y="1732492"/>
              <a:ext cx="8496300" cy="1020536"/>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u="none">
                  <a:solidFill>
                    <a:srgbClr val="7F7F7F"/>
                  </a:solidFill>
                  <a:latin typeface="Montserrat"/>
                  <a:ea typeface="Montserrat"/>
                  <a:cs typeface="Montserrat"/>
                  <a:sym typeface="Montserrat"/>
                </a:rPr>
                <a:t>https://edu.lu.lv/course/view.php?id=</a:t>
              </a:r>
              <a:r>
                <a:rPr lang="en-US" sz="2200">
                  <a:solidFill>
                    <a:srgbClr val="7F7F7F"/>
                  </a:solidFill>
                  <a:latin typeface="Montserrat"/>
                  <a:ea typeface="Montserrat"/>
                  <a:cs typeface="Montserrat"/>
                  <a:sym typeface="Montserrat"/>
                </a:rPr>
                <a:t>2055</a:t>
              </a:r>
              <a:endParaRPr sz="1800">
                <a:solidFill>
                  <a:srgbClr val="7F7F7F"/>
                </a:solidFill>
                <a:latin typeface="Montserrat"/>
                <a:ea typeface="Montserrat"/>
                <a:cs typeface="Montserrat"/>
                <a:sym typeface="Montserrat"/>
              </a:endParaRPr>
            </a:p>
            <a:p>
              <a:pPr indent="0" lvl="0" marL="0" marR="0" rtl="0" algn="l">
                <a:lnSpc>
                  <a:spcPct val="139954"/>
                </a:lnSpc>
                <a:spcBef>
                  <a:spcPts val="0"/>
                </a:spcBef>
                <a:spcAft>
                  <a:spcPts val="0"/>
                </a:spcAft>
                <a:buNone/>
              </a:pPr>
              <a:r>
                <a:t/>
              </a:r>
              <a:endParaRPr sz="2200" u="none">
                <a:solidFill>
                  <a:srgbClr val="3E3E3D"/>
                </a:solidFill>
                <a:latin typeface="Montserrat"/>
                <a:ea typeface="Montserrat"/>
                <a:cs typeface="Montserrat"/>
                <a:sym typeface="Montserrat"/>
              </a:endParaRPr>
            </a:p>
          </p:txBody>
        </p:sp>
        <p:sp>
          <p:nvSpPr>
            <p:cNvPr id="553" name="Google Shape;553;p36"/>
            <p:cNvSpPr txBox="1"/>
            <p:nvPr/>
          </p:nvSpPr>
          <p:spPr>
            <a:xfrm>
              <a:off x="0" y="-9525"/>
              <a:ext cx="8496300"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Aktuālus atjauninājumus, lūdzu skatīties:</a:t>
              </a:r>
              <a:r>
                <a:rPr b="1" lang="en-US" sz="1200">
                  <a:solidFill>
                    <a:srgbClr val="B75F28"/>
                  </a:solidFill>
                  <a:latin typeface="Arimo"/>
                  <a:ea typeface="Arimo"/>
                  <a:cs typeface="Arimo"/>
                  <a:sym typeface="Arimo"/>
                </a:rPr>
                <a:t>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7"/>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559" name="Google Shape;559;p37"/>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grpSp>
        <p:nvGrpSpPr>
          <p:cNvPr id="560" name="Google Shape;560;p37"/>
          <p:cNvGrpSpPr/>
          <p:nvPr/>
        </p:nvGrpSpPr>
        <p:grpSpPr>
          <a:xfrm>
            <a:off x="4218286" y="3808917"/>
            <a:ext cx="10380751" cy="3500704"/>
            <a:chOff x="0" y="-9525"/>
            <a:chExt cx="13841001" cy="4667605"/>
          </a:xfrm>
        </p:grpSpPr>
        <p:sp>
          <p:nvSpPr>
            <p:cNvPr id="561" name="Google Shape;561;p37"/>
            <p:cNvSpPr txBox="1"/>
            <p:nvPr/>
          </p:nvSpPr>
          <p:spPr>
            <a:xfrm>
              <a:off x="0" y="-9525"/>
              <a:ext cx="13841001" cy="2854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B75F28"/>
                  </a:solidFill>
                  <a:latin typeface="Montserrat SemiBold"/>
                  <a:ea typeface="Montserrat SemiBold"/>
                  <a:cs typeface="Montserrat SemiBold"/>
                  <a:sym typeface="Montserrat SemiBold"/>
                </a:rPr>
                <a:t>Mācību materiāli ir pieejami šeit:</a:t>
              </a:r>
              <a:endParaRPr/>
            </a:p>
          </p:txBody>
        </p:sp>
        <p:sp>
          <p:nvSpPr>
            <p:cNvPr id="562" name="Google Shape;562;p37"/>
            <p:cNvSpPr txBox="1"/>
            <p:nvPr/>
          </p:nvSpPr>
          <p:spPr>
            <a:xfrm>
              <a:off x="0" y="3505200"/>
              <a:ext cx="13841001" cy="1152880"/>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7F7F7F"/>
                  </a:solidFill>
                  <a:latin typeface="Montserrat"/>
                  <a:ea typeface="Montserrat"/>
                  <a:cs typeface="Montserrat"/>
                  <a:sym typeface="Montserrat"/>
                </a:rPr>
                <a:t>https://edu.lu.lv/course/view.php?id=2055</a:t>
              </a:r>
              <a:endParaRPr sz="1800">
                <a:solidFill>
                  <a:srgbClr val="7F7F7F"/>
                </a:solidFill>
                <a:latin typeface="Montserrat"/>
                <a:ea typeface="Montserrat"/>
                <a:cs typeface="Montserrat"/>
                <a:sym typeface="Montserrat"/>
              </a:endParaRPr>
            </a:p>
            <a:p>
              <a:pPr indent="0" lvl="0" marL="0" marR="0" rtl="0" algn="l">
                <a:lnSpc>
                  <a:spcPct val="140056"/>
                </a:lnSpc>
                <a:spcBef>
                  <a:spcPts val="0"/>
                </a:spcBef>
                <a:spcAft>
                  <a:spcPts val="0"/>
                </a:spcAft>
                <a:buNone/>
              </a:pPr>
              <a:r>
                <a:t/>
              </a:r>
              <a:endParaRPr sz="2499">
                <a:solidFill>
                  <a:srgbClr val="3E3E3D"/>
                </a:solidFill>
                <a:latin typeface="Montserrat"/>
                <a:ea typeface="Montserrat"/>
                <a:cs typeface="Montserrat"/>
                <a:sym typeface="Montserrat"/>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pic>
        <p:nvPicPr>
          <p:cNvPr id="567" name="Google Shape;567;p38"/>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568" name="Google Shape;568;p38"/>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569" name="Google Shape;569;p38"/>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570" name="Google Shape;570;p38"/>
          <p:cNvSpPr txBox="1"/>
          <p:nvPr/>
        </p:nvSpPr>
        <p:spPr>
          <a:xfrm>
            <a:off x="1524009" y="3372369"/>
            <a:ext cx="9213088" cy="317182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Kā atzīmēt apmeklējumu?</a:t>
            </a:r>
            <a:endParaRPr/>
          </a:p>
          <a:p>
            <a:pPr indent="0" lvl="0" marL="0" marR="0" rtl="0" algn="l">
              <a:lnSpc>
                <a:spcPct val="120002"/>
              </a:lnSpc>
              <a:spcBef>
                <a:spcPts val="0"/>
              </a:spcBef>
              <a:spcAft>
                <a:spcPts val="0"/>
              </a:spcAft>
              <a:buNone/>
            </a:pPr>
            <a:r>
              <a:t/>
            </a:r>
            <a:endParaRPr sz="6999">
              <a:solidFill>
                <a:srgbClr val="E28D35"/>
              </a:solidFill>
              <a:latin typeface="Montserrat SemiBold"/>
              <a:ea typeface="Montserrat SemiBold"/>
              <a:cs typeface="Montserrat SemiBold"/>
              <a:sym typeface="Montserrat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pic>
        <p:nvPicPr>
          <p:cNvPr id="575" name="Google Shape;575;p39"/>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576" name="Google Shape;576;p39"/>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577" name="Google Shape;577;p39"/>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chemeClr val="lt1"/>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578" name="Google Shape;578;p39"/>
          <p:cNvSpPr txBox="1"/>
          <p:nvPr/>
        </p:nvSpPr>
        <p:spPr>
          <a:xfrm>
            <a:off x="1536803" y="2500312"/>
            <a:ext cx="10600688" cy="5286375"/>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Vai dalībnieki drīkst izmantot mācību materiālus ārpus mācību programmas?</a:t>
            </a:r>
            <a:endParaRPr/>
          </a:p>
          <a:p>
            <a:pPr indent="0" lvl="0" marL="0" marR="0" rtl="0" algn="l">
              <a:lnSpc>
                <a:spcPct val="120002"/>
              </a:lnSpc>
              <a:spcBef>
                <a:spcPts val="0"/>
              </a:spcBef>
              <a:spcAft>
                <a:spcPts val="0"/>
              </a:spcAft>
              <a:buNone/>
            </a:pPr>
            <a:r>
              <a:t/>
            </a:r>
            <a:endParaRPr sz="6999">
              <a:solidFill>
                <a:srgbClr val="E28D35"/>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136" name="Shape 136"/>
        <p:cNvGrpSpPr/>
        <p:nvPr/>
      </p:nvGrpSpPr>
      <p:grpSpPr>
        <a:xfrm>
          <a:off x="0" y="0"/>
          <a:ext cx="0" cy="0"/>
          <a:chOff x="0" y="0"/>
          <a:chExt cx="0" cy="0"/>
        </a:xfrm>
      </p:grpSpPr>
      <p:sp>
        <p:nvSpPr>
          <p:cNvPr id="137" name="Google Shape;137;p4"/>
          <p:cNvSpPr/>
          <p:nvPr/>
        </p:nvSpPr>
        <p:spPr>
          <a:xfrm>
            <a:off x="-3188110" y="-1435810"/>
            <a:ext cx="13158673" cy="1315861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14975" l="0" r="-1805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4"/>
          <p:cNvGrpSpPr/>
          <p:nvPr/>
        </p:nvGrpSpPr>
        <p:grpSpPr>
          <a:xfrm>
            <a:off x="10679921" y="2743566"/>
            <a:ext cx="6771189" cy="5907885"/>
            <a:chOff x="0" y="47625"/>
            <a:chExt cx="9028251" cy="7877180"/>
          </a:xfrm>
        </p:grpSpPr>
        <p:sp>
          <p:nvSpPr>
            <p:cNvPr id="139" name="Google Shape;139;p4"/>
            <p:cNvSpPr txBox="1"/>
            <p:nvPr/>
          </p:nvSpPr>
          <p:spPr>
            <a:xfrm>
              <a:off x="0" y="47625"/>
              <a:ext cx="9028200" cy="1026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Font typeface="Arial"/>
                <a:buNone/>
              </a:pPr>
              <a:r>
                <a:rPr b="1" lang="en-US" sz="5000">
                  <a:solidFill>
                    <a:srgbClr val="E28D35"/>
                  </a:solidFill>
                  <a:latin typeface="Poppins"/>
                  <a:ea typeface="Poppins"/>
                  <a:cs typeface="Poppins"/>
                  <a:sym typeface="Poppins"/>
                </a:rPr>
                <a:t>Irina Bausova</a:t>
              </a:r>
              <a:endParaRPr/>
            </a:p>
          </p:txBody>
        </p:sp>
        <p:sp>
          <p:nvSpPr>
            <p:cNvPr id="140" name="Google Shape;140;p4"/>
            <p:cNvSpPr txBox="1"/>
            <p:nvPr/>
          </p:nvSpPr>
          <p:spPr>
            <a:xfrm>
              <a:off x="0" y="1967447"/>
              <a:ext cx="9028251" cy="5957358"/>
            </a:xfrm>
            <a:prstGeom prst="rect">
              <a:avLst/>
            </a:prstGeom>
            <a:noFill/>
            <a:ln>
              <a:noFill/>
            </a:ln>
          </p:spPr>
          <p:txBody>
            <a:bodyPr anchorCtr="0" anchor="t" bIns="0" lIns="0" spcFirstLastPara="1" rIns="0" wrap="square" tIns="0">
              <a:spAutoFit/>
            </a:bodyPr>
            <a:lstStyle/>
            <a:p>
              <a:pPr indent="0" lvl="0" marL="0" marR="0" rtl="0" algn="just">
                <a:lnSpc>
                  <a:spcPct val="112204"/>
                </a:lnSpc>
                <a:spcBef>
                  <a:spcPts val="0"/>
                </a:spcBef>
                <a:spcAft>
                  <a:spcPts val="0"/>
                </a:spcAft>
                <a:buNone/>
              </a:pPr>
              <a:r>
                <a:rPr i="1" lang="en-US" sz="2450">
                  <a:solidFill>
                    <a:srgbClr val="FFFFFF"/>
                  </a:solidFill>
                  <a:latin typeface="Montserrat"/>
                  <a:ea typeface="Montserrat"/>
                  <a:cs typeface="Montserrat"/>
                  <a:sym typeface="Montserrat"/>
                </a:rPr>
                <a:t>Sveicam Tevi vienā no lielākiem Latvijas Universitātes mācību centriem! </a:t>
              </a:r>
              <a:endParaRPr/>
            </a:p>
            <a:p>
              <a:pPr indent="0" lvl="0" marL="0" marR="0" rtl="0" algn="just">
                <a:lnSpc>
                  <a:spcPct val="112204"/>
                </a:lnSpc>
                <a:spcBef>
                  <a:spcPts val="0"/>
                </a:spcBef>
                <a:spcAft>
                  <a:spcPts val="0"/>
                </a:spcAft>
                <a:buNone/>
              </a:pPr>
              <a:r>
                <a:t/>
              </a:r>
              <a:endParaRPr i="1" sz="2450">
                <a:solidFill>
                  <a:srgbClr val="FFFFFF"/>
                </a:solidFill>
                <a:latin typeface="Montserrat"/>
                <a:ea typeface="Montserrat"/>
                <a:cs typeface="Montserrat"/>
                <a:sym typeface="Montserrat"/>
              </a:endParaRPr>
            </a:p>
            <a:p>
              <a:pPr indent="0" lvl="0" marL="0" marR="0" rtl="0" algn="just">
                <a:lnSpc>
                  <a:spcPct val="112204"/>
                </a:lnSpc>
                <a:spcBef>
                  <a:spcPts val="0"/>
                </a:spcBef>
                <a:spcAft>
                  <a:spcPts val="0"/>
                </a:spcAft>
                <a:buNone/>
              </a:pPr>
              <a:r>
                <a:rPr i="1" lang="en-US" sz="2450">
                  <a:solidFill>
                    <a:srgbClr val="FFFFFF"/>
                  </a:solidFill>
                  <a:latin typeface="Montserrat"/>
                  <a:ea typeface="Montserrat"/>
                  <a:cs typeface="Montserrat"/>
                  <a:sym typeface="Montserrat"/>
                </a:rPr>
                <a:t>Vadības un uzņēmējdarbības mācību centrs īsā laikā sniedz visaktuālākās zināšanas un prasmes, kas palielina personīgo efektivitāti un produktivitāti, un tās uzreiz var pielietot uzņēmuma vai organizācijas darbībā, kā arī savā karjeras izaugsmē.</a:t>
              </a:r>
              <a:endParaRPr/>
            </a:p>
            <a:p>
              <a:pPr indent="0" lvl="0" marL="0" marR="0" rtl="0" algn="just">
                <a:lnSpc>
                  <a:spcPct val="112204"/>
                </a:lnSpc>
                <a:spcBef>
                  <a:spcPts val="0"/>
                </a:spcBef>
                <a:spcAft>
                  <a:spcPts val="0"/>
                </a:spcAft>
                <a:buNone/>
              </a:pPr>
              <a:r>
                <a:t/>
              </a:r>
              <a:endParaRPr sz="2450">
                <a:solidFill>
                  <a:srgbClr val="FFFFFF"/>
                </a:solidFill>
                <a:latin typeface="Montserrat"/>
                <a:ea typeface="Montserrat"/>
                <a:cs typeface="Montserrat"/>
                <a:sym typeface="Montserrat"/>
              </a:endParaRPr>
            </a:p>
            <a:p>
              <a:pPr indent="0" lvl="0" marL="0" marR="0" rtl="0" algn="just">
                <a:lnSpc>
                  <a:spcPct val="112204"/>
                </a:lnSpc>
                <a:spcBef>
                  <a:spcPts val="0"/>
                </a:spcBef>
                <a:spcAft>
                  <a:spcPts val="0"/>
                </a:spcAft>
                <a:buNone/>
              </a:pPr>
              <a:r>
                <a:rPr lang="en-US" sz="2450">
                  <a:solidFill>
                    <a:srgbClr val="FFFFFF"/>
                  </a:solidFill>
                  <a:latin typeface="Montserrat"/>
                  <a:ea typeface="Montserrat"/>
                  <a:cs typeface="Montserrat"/>
                  <a:sym typeface="Montserrat"/>
                </a:rPr>
                <a:t>VUMC direktore Irina Bausova</a:t>
              </a:r>
              <a:endParaRPr sz="2450">
                <a:solidFill>
                  <a:srgbClr val="FFFFFF"/>
                </a:solidFill>
                <a:latin typeface="Montserrat"/>
                <a:ea typeface="Montserrat"/>
                <a:cs typeface="Montserrat"/>
                <a:sym typeface="Montserrat"/>
              </a:endParaRPr>
            </a:p>
            <a:p>
              <a:pPr indent="0" lvl="0" marL="0" marR="0" rtl="0" algn="l">
                <a:lnSpc>
                  <a:spcPct val="110004"/>
                </a:lnSpc>
                <a:spcBef>
                  <a:spcPts val="0"/>
                </a:spcBef>
                <a:spcAft>
                  <a:spcPts val="0"/>
                </a:spcAft>
                <a:buNone/>
              </a:pPr>
              <a:r>
                <a:t/>
              </a:r>
              <a:endParaRPr sz="2499">
                <a:solidFill>
                  <a:srgbClr val="FFFFFF"/>
                </a:solidFill>
                <a:latin typeface="Montserrat"/>
                <a:ea typeface="Montserrat"/>
                <a:cs typeface="Montserrat"/>
                <a:sym typeface="Montserrat"/>
              </a:endParaRPr>
            </a:p>
          </p:txBody>
        </p:sp>
      </p:grpSp>
      <p:sp>
        <p:nvSpPr>
          <p:cNvPr id="141" name="Google Shape;141;p4"/>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lt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pic>
        <p:nvPicPr>
          <p:cNvPr id="142" name="Google Shape;142;p4"/>
          <p:cNvPicPr preferRelativeResize="0"/>
          <p:nvPr/>
        </p:nvPicPr>
        <p:blipFill rotWithShape="1">
          <a:blip r:embed="rId4">
            <a:alphaModFix amt="9999"/>
          </a:blip>
          <a:srcRect b="0" l="0" r="0" t="0"/>
          <a:stretch/>
        </p:blipFill>
        <p:spPr>
          <a:xfrm>
            <a:off x="14488809" y="531921"/>
            <a:ext cx="3257566" cy="9935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582" name="Shape 582"/>
        <p:cNvGrpSpPr/>
        <p:nvPr/>
      </p:nvGrpSpPr>
      <p:grpSpPr>
        <a:xfrm>
          <a:off x="0" y="0"/>
          <a:ext cx="0" cy="0"/>
          <a:chOff x="0" y="0"/>
          <a:chExt cx="0" cy="0"/>
        </a:xfrm>
      </p:grpSpPr>
      <p:pic>
        <p:nvPicPr>
          <p:cNvPr id="583" name="Google Shape;583;p40"/>
          <p:cNvPicPr preferRelativeResize="0"/>
          <p:nvPr/>
        </p:nvPicPr>
        <p:blipFill rotWithShape="1">
          <a:blip r:embed="rId3">
            <a:alphaModFix amt="9999"/>
          </a:blip>
          <a:srcRect b="0" l="0" r="0" t="0"/>
          <a:stretch/>
        </p:blipFill>
        <p:spPr>
          <a:xfrm>
            <a:off x="14488809" y="413032"/>
            <a:ext cx="3257566" cy="993558"/>
          </a:xfrm>
          <a:prstGeom prst="rect">
            <a:avLst/>
          </a:prstGeom>
          <a:noFill/>
          <a:ln>
            <a:noFill/>
          </a:ln>
        </p:spPr>
      </p:pic>
      <p:sp>
        <p:nvSpPr>
          <p:cNvPr id="584" name="Google Shape;584;p40"/>
          <p:cNvSpPr/>
          <p:nvPr/>
        </p:nvSpPr>
        <p:spPr>
          <a:xfrm>
            <a:off x="1498965" y="4317945"/>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1498965" y="7219562"/>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p:nvPr/>
        </p:nvSpPr>
        <p:spPr>
          <a:xfrm>
            <a:off x="1498965" y="2884257"/>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0"/>
          <p:cNvSpPr/>
          <p:nvPr/>
        </p:nvSpPr>
        <p:spPr>
          <a:xfrm>
            <a:off x="1498965" y="5776349"/>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40"/>
          <p:cNvPicPr preferRelativeResize="0"/>
          <p:nvPr/>
        </p:nvPicPr>
        <p:blipFill rotWithShape="1">
          <a:blip r:embed="rId4">
            <a:alphaModFix/>
          </a:blip>
          <a:srcRect b="0" l="0" r="0" t="0"/>
          <a:stretch/>
        </p:blipFill>
        <p:spPr>
          <a:xfrm>
            <a:off x="1682816" y="3107250"/>
            <a:ext cx="688202" cy="609919"/>
          </a:xfrm>
          <a:prstGeom prst="rect">
            <a:avLst/>
          </a:prstGeom>
          <a:noFill/>
          <a:ln>
            <a:noFill/>
          </a:ln>
        </p:spPr>
      </p:pic>
      <p:pic>
        <p:nvPicPr>
          <p:cNvPr id="589" name="Google Shape;589;p40"/>
          <p:cNvPicPr preferRelativeResize="0"/>
          <p:nvPr/>
        </p:nvPicPr>
        <p:blipFill rotWithShape="1">
          <a:blip r:embed="rId5">
            <a:alphaModFix/>
          </a:blip>
          <a:srcRect b="0" l="0" r="0" t="0"/>
          <a:stretch/>
        </p:blipFill>
        <p:spPr>
          <a:xfrm>
            <a:off x="1682816" y="5999342"/>
            <a:ext cx="688202" cy="609919"/>
          </a:xfrm>
          <a:prstGeom prst="rect">
            <a:avLst/>
          </a:prstGeom>
          <a:noFill/>
          <a:ln>
            <a:noFill/>
          </a:ln>
        </p:spPr>
      </p:pic>
      <p:pic>
        <p:nvPicPr>
          <p:cNvPr id="590" name="Google Shape;590;p40"/>
          <p:cNvPicPr preferRelativeResize="0"/>
          <p:nvPr/>
        </p:nvPicPr>
        <p:blipFill rotWithShape="1">
          <a:blip r:embed="rId6">
            <a:alphaModFix/>
          </a:blip>
          <a:srcRect b="0" l="0" r="0" t="0"/>
          <a:stretch/>
        </p:blipFill>
        <p:spPr>
          <a:xfrm>
            <a:off x="1775708" y="4602910"/>
            <a:ext cx="502418" cy="485975"/>
          </a:xfrm>
          <a:prstGeom prst="rect">
            <a:avLst/>
          </a:prstGeom>
          <a:noFill/>
          <a:ln>
            <a:noFill/>
          </a:ln>
        </p:spPr>
      </p:pic>
      <p:pic>
        <p:nvPicPr>
          <p:cNvPr id="591" name="Google Shape;591;p40"/>
          <p:cNvPicPr preferRelativeResize="0"/>
          <p:nvPr/>
        </p:nvPicPr>
        <p:blipFill rotWithShape="1">
          <a:blip r:embed="rId7">
            <a:alphaModFix/>
          </a:blip>
          <a:srcRect b="0" l="0" r="0" t="0"/>
          <a:stretch/>
        </p:blipFill>
        <p:spPr>
          <a:xfrm>
            <a:off x="1775708" y="7504527"/>
            <a:ext cx="502418" cy="485975"/>
          </a:xfrm>
          <a:prstGeom prst="rect">
            <a:avLst/>
          </a:prstGeom>
          <a:noFill/>
          <a:ln>
            <a:noFill/>
          </a:ln>
        </p:spPr>
      </p:pic>
      <p:sp>
        <p:nvSpPr>
          <p:cNvPr id="592" name="Google Shape;592;p40"/>
          <p:cNvSpPr txBox="1"/>
          <p:nvPr/>
        </p:nvSpPr>
        <p:spPr>
          <a:xfrm>
            <a:off x="12550190" y="165569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Montserrat"/>
                <a:ea typeface="Montserrat"/>
                <a:cs typeface="Montserrat"/>
                <a:sym typeface="Montserrat"/>
              </a:rPr>
              <a:t>Ievads C# programmēšan</a:t>
            </a:r>
            <a:r>
              <a:rPr lang="en-US" sz="1600">
                <a:solidFill>
                  <a:srgbClr val="7F7F7F"/>
                </a:solidFill>
                <a:latin typeface="Montserrat"/>
                <a:ea typeface="Montserrat"/>
                <a:cs typeface="Montserrat"/>
                <a:sym typeface="Montserrat"/>
              </a:rPr>
              <a:t>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sp>
        <p:nvSpPr>
          <p:cNvPr id="593" name="Google Shape;593;p40"/>
          <p:cNvSpPr txBox="1"/>
          <p:nvPr/>
        </p:nvSpPr>
        <p:spPr>
          <a:xfrm>
            <a:off x="2992017" y="3047084"/>
            <a:ext cx="11869499" cy="692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Mācību materiālus, ievietotus mācību platformā edu.lu.lv drīkst izmantot tikai personīgam mācību nolūkam. </a:t>
            </a:r>
            <a:endParaRPr/>
          </a:p>
        </p:txBody>
      </p:sp>
      <p:sp>
        <p:nvSpPr>
          <p:cNvPr id="594" name="Google Shape;594;p40"/>
          <p:cNvSpPr txBox="1"/>
          <p:nvPr/>
        </p:nvSpPr>
        <p:spPr>
          <a:xfrm>
            <a:off x="2992017" y="4480773"/>
            <a:ext cx="12536945" cy="69215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Nedrīkst izmantot mācību materiālus ( lekciju prezentācijas, uzdevumus, videoierakstus) nekādam citam nolūkam, t.sk. kopēt, vairot, izplatīt.</a:t>
            </a:r>
            <a:endParaRPr/>
          </a:p>
        </p:txBody>
      </p:sp>
      <p:sp>
        <p:nvSpPr>
          <p:cNvPr id="595" name="Google Shape;595;p40"/>
          <p:cNvSpPr txBox="1"/>
          <p:nvPr/>
        </p:nvSpPr>
        <p:spPr>
          <a:xfrm>
            <a:off x="2992017" y="5917111"/>
            <a:ext cx="11869499" cy="69215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Tiešsaistes nodarbības tiek ierakstītas, kavējumu gadījumā nodarbība jānoskatās nedēļas laikā. Vēlāk nodarbību ieraksti var nebūt pieejami.</a:t>
            </a:r>
            <a:endParaRPr/>
          </a:p>
        </p:txBody>
      </p:sp>
      <p:sp>
        <p:nvSpPr>
          <p:cNvPr id="596" name="Google Shape;596;p40"/>
          <p:cNvSpPr txBox="1"/>
          <p:nvPr/>
        </p:nvSpPr>
        <p:spPr>
          <a:xfrm>
            <a:off x="2992017" y="7348150"/>
            <a:ext cx="12156266" cy="692150"/>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Nodarbību ierakstus aizliegts lejuplādēt, saglabāt ar jebkādiem tehniskajiem līdzekļiem, un jebkādā formā izplatīt un pavairot.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D"/>
        </a:solidFill>
      </p:bgPr>
    </p:bg>
    <p:spTree>
      <p:nvGrpSpPr>
        <p:cNvPr id="600" name="Shape 600"/>
        <p:cNvGrpSpPr/>
        <p:nvPr/>
      </p:nvGrpSpPr>
      <p:grpSpPr>
        <a:xfrm>
          <a:off x="0" y="0"/>
          <a:ext cx="0" cy="0"/>
          <a:chOff x="0" y="0"/>
          <a:chExt cx="0" cy="0"/>
        </a:xfrm>
      </p:grpSpPr>
      <p:pic>
        <p:nvPicPr>
          <p:cNvPr id="601" name="Google Shape;601;p41"/>
          <p:cNvPicPr preferRelativeResize="0"/>
          <p:nvPr/>
        </p:nvPicPr>
        <p:blipFill rotWithShape="1">
          <a:blip r:embed="rId3">
            <a:alphaModFix amt="9999"/>
          </a:blip>
          <a:srcRect b="0" l="0" r="0" t="0"/>
          <a:stretch/>
        </p:blipFill>
        <p:spPr>
          <a:xfrm>
            <a:off x="14488809" y="413032"/>
            <a:ext cx="3257566" cy="993558"/>
          </a:xfrm>
          <a:prstGeom prst="rect">
            <a:avLst/>
          </a:prstGeom>
          <a:noFill/>
          <a:ln>
            <a:noFill/>
          </a:ln>
        </p:spPr>
      </p:pic>
      <p:sp>
        <p:nvSpPr>
          <p:cNvPr id="602" name="Google Shape;602;p41"/>
          <p:cNvSpPr/>
          <p:nvPr/>
        </p:nvSpPr>
        <p:spPr>
          <a:xfrm>
            <a:off x="1498965" y="5467034"/>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DBD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1498965" y="4073677"/>
            <a:ext cx="1055905" cy="1055905"/>
          </a:xfrm>
          <a:custGeom>
            <a:rect b="b" l="l" r="r" t="t"/>
            <a:pathLst>
              <a:path extrusionOk="0" h="2311400" w="2311400">
                <a:moveTo>
                  <a:pt x="2006600" y="0"/>
                </a:moveTo>
                <a:lnTo>
                  <a:pt x="304800" y="0"/>
                </a:lnTo>
                <a:cubicBezTo>
                  <a:pt x="135890" y="0"/>
                  <a:pt x="0" y="135890"/>
                  <a:pt x="0" y="304800"/>
                </a:cubicBezTo>
                <a:lnTo>
                  <a:pt x="0" y="2006600"/>
                </a:lnTo>
                <a:cubicBezTo>
                  <a:pt x="0" y="2175510"/>
                  <a:pt x="135890" y="2311400"/>
                  <a:pt x="304800" y="2311400"/>
                </a:cubicBezTo>
                <a:lnTo>
                  <a:pt x="2006600" y="2311400"/>
                </a:lnTo>
                <a:cubicBezTo>
                  <a:pt x="2175510" y="2311400"/>
                  <a:pt x="2311400" y="2175510"/>
                  <a:pt x="2311400" y="2006600"/>
                </a:cubicBezTo>
                <a:lnTo>
                  <a:pt x="2311400" y="304800"/>
                </a:lnTo>
                <a:cubicBezTo>
                  <a:pt x="2311400" y="135890"/>
                  <a:pt x="2175510" y="0"/>
                  <a:pt x="2006600"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 name="Google Shape;604;p41"/>
          <p:cNvPicPr preferRelativeResize="0"/>
          <p:nvPr/>
        </p:nvPicPr>
        <p:blipFill rotWithShape="1">
          <a:blip r:embed="rId4">
            <a:alphaModFix/>
          </a:blip>
          <a:srcRect b="0" l="0" r="0" t="0"/>
          <a:stretch/>
        </p:blipFill>
        <p:spPr>
          <a:xfrm>
            <a:off x="1682816" y="4296670"/>
            <a:ext cx="688202" cy="609919"/>
          </a:xfrm>
          <a:prstGeom prst="rect">
            <a:avLst/>
          </a:prstGeom>
          <a:noFill/>
          <a:ln>
            <a:noFill/>
          </a:ln>
        </p:spPr>
      </p:pic>
      <p:pic>
        <p:nvPicPr>
          <p:cNvPr id="605" name="Google Shape;605;p41"/>
          <p:cNvPicPr preferRelativeResize="0"/>
          <p:nvPr/>
        </p:nvPicPr>
        <p:blipFill rotWithShape="1">
          <a:blip r:embed="rId5">
            <a:alphaModFix/>
          </a:blip>
          <a:srcRect b="0" l="0" r="0" t="0"/>
          <a:stretch/>
        </p:blipFill>
        <p:spPr>
          <a:xfrm>
            <a:off x="1775708" y="5751998"/>
            <a:ext cx="502418" cy="485975"/>
          </a:xfrm>
          <a:prstGeom prst="rect">
            <a:avLst/>
          </a:prstGeom>
          <a:noFill/>
          <a:ln>
            <a:noFill/>
          </a:ln>
        </p:spPr>
      </p:pic>
      <p:sp>
        <p:nvSpPr>
          <p:cNvPr id="606" name="Google Shape;606;p41"/>
          <p:cNvSpPr txBox="1"/>
          <p:nvPr/>
        </p:nvSpPr>
        <p:spPr>
          <a:xfrm>
            <a:off x="12550190" y="165569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sp>
        <p:nvSpPr>
          <p:cNvPr id="607" name="Google Shape;607;p41"/>
          <p:cNvSpPr txBox="1"/>
          <p:nvPr/>
        </p:nvSpPr>
        <p:spPr>
          <a:xfrm>
            <a:off x="2992017" y="4085007"/>
            <a:ext cx="12156266" cy="104457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Ja programmu dalībnieks nav iesniedzis laicīgi patstāvīgos darbus, viņš var netikt pielaists pie nākamajām tiešsaistes nodarbībām un nākamo tēmu mācību materiāliem, līdz darbu iesniegšanai.</a:t>
            </a:r>
            <a:endParaRPr/>
          </a:p>
        </p:txBody>
      </p:sp>
      <p:sp>
        <p:nvSpPr>
          <p:cNvPr id="608" name="Google Shape;608;p41"/>
          <p:cNvSpPr txBox="1"/>
          <p:nvPr/>
        </p:nvSpPr>
        <p:spPr>
          <a:xfrm>
            <a:off x="2992017" y="5731461"/>
            <a:ext cx="12156266" cy="33972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2000" u="none" cap="none" strike="noStrike">
                <a:solidFill>
                  <a:srgbClr val="FFFFFF"/>
                </a:solidFill>
                <a:latin typeface="Montserrat"/>
                <a:ea typeface="Montserrat"/>
                <a:cs typeface="Montserrat"/>
                <a:sym typeface="Montserrat"/>
              </a:rPr>
              <a:t>edu.lu.lv lietotāja vārdu un paroli aizliegts nodot citām personām.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pic>
        <p:nvPicPr>
          <p:cNvPr id="613" name="Google Shape;613;p42"/>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614" name="Google Shape;614;p42"/>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615" name="Google Shape;615;p42"/>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a:t>
            </a:r>
            <a:r>
              <a:rPr lang="en-US" sz="1600">
                <a:solidFill>
                  <a:srgbClr val="7F7F7F"/>
                </a:solidFill>
                <a:latin typeface="Montserrat"/>
                <a:ea typeface="Montserrat"/>
                <a:cs typeface="Montserrat"/>
                <a:sym typeface="Montserrat"/>
              </a:rPr>
              <a:t>ā</a:t>
            </a:r>
            <a:endParaRPr sz="1600">
              <a:solidFill>
                <a:srgbClr val="7F7F7F"/>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616" name="Google Shape;616;p42"/>
          <p:cNvSpPr txBox="1"/>
          <p:nvPr/>
        </p:nvSpPr>
        <p:spPr>
          <a:xfrm>
            <a:off x="1479594" y="3480735"/>
            <a:ext cx="10085802"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Kā sniegt atgriezenisko saiti?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pic>
        <p:nvPicPr>
          <p:cNvPr id="621" name="Google Shape;621;p43"/>
          <p:cNvPicPr preferRelativeResize="0"/>
          <p:nvPr/>
        </p:nvPicPr>
        <p:blipFill rotWithShape="1">
          <a:blip r:embed="rId4">
            <a:alphaModFix amt="9999"/>
          </a:blip>
          <a:srcRect b="0" l="0" r="0" t="0"/>
          <a:stretch/>
        </p:blipFill>
        <p:spPr>
          <a:xfrm>
            <a:off x="14488809" y="413032"/>
            <a:ext cx="3257566" cy="993558"/>
          </a:xfrm>
          <a:prstGeom prst="rect">
            <a:avLst/>
          </a:prstGeom>
          <a:noFill/>
          <a:ln>
            <a:noFill/>
          </a:ln>
        </p:spPr>
      </p:pic>
      <p:grpSp>
        <p:nvGrpSpPr>
          <p:cNvPr id="622" name="Google Shape;622;p43"/>
          <p:cNvGrpSpPr/>
          <p:nvPr/>
        </p:nvGrpSpPr>
        <p:grpSpPr>
          <a:xfrm>
            <a:off x="1028700" y="2161361"/>
            <a:ext cx="4929561" cy="1341990"/>
            <a:chOff x="0" y="28575"/>
            <a:chExt cx="6572748" cy="1789320"/>
          </a:xfrm>
        </p:grpSpPr>
        <p:sp>
          <p:nvSpPr>
            <p:cNvPr id="623" name="Google Shape;623;p43"/>
            <p:cNvSpPr txBox="1"/>
            <p:nvPr/>
          </p:nvSpPr>
          <p:spPr>
            <a:xfrm>
              <a:off x="0" y="28575"/>
              <a:ext cx="6572748" cy="478764"/>
            </a:xfrm>
            <a:prstGeom prst="rect">
              <a:avLst/>
            </a:prstGeom>
            <a:noFill/>
            <a:ln>
              <a:noFill/>
            </a:ln>
          </p:spPr>
          <p:txBody>
            <a:bodyPr anchorCtr="0" anchor="t" bIns="0" lIns="0" spcFirstLastPara="1" rIns="0" wrap="square" tIns="0">
              <a:spAutoFit/>
            </a:bodyPr>
            <a:lstStyle/>
            <a:p>
              <a:pPr indent="0" lvl="0" marL="0" marR="0" rtl="0" algn="l">
                <a:lnSpc>
                  <a:spcPct val="112244"/>
                </a:lnSpc>
                <a:spcBef>
                  <a:spcPts val="0"/>
                </a:spcBef>
                <a:spcAft>
                  <a:spcPts val="0"/>
                </a:spcAft>
                <a:buNone/>
              </a:pPr>
              <a:r>
                <a:rPr b="1" lang="en-US" sz="2450">
                  <a:solidFill>
                    <a:srgbClr val="E28D35"/>
                  </a:solidFill>
                  <a:latin typeface="Montserrat"/>
                  <a:ea typeface="Montserrat"/>
                  <a:cs typeface="Montserrat"/>
                  <a:sym typeface="Montserrat"/>
                </a:rPr>
                <a:t>ČATS</a:t>
              </a:r>
              <a:endParaRPr/>
            </a:p>
          </p:txBody>
        </p:sp>
        <p:sp>
          <p:nvSpPr>
            <p:cNvPr id="624" name="Google Shape;624;p43"/>
            <p:cNvSpPr txBox="1"/>
            <p:nvPr/>
          </p:nvSpPr>
          <p:spPr>
            <a:xfrm>
              <a:off x="0" y="832695"/>
              <a:ext cx="6572700" cy="98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chemeClr val="lt1"/>
                  </a:solidFill>
                  <a:latin typeface="Montserrat"/>
                  <a:ea typeface="Montserrat"/>
                  <a:cs typeface="Montserrat"/>
                  <a:sym typeface="Montserrat"/>
                </a:rPr>
                <a:t>C# _1.grupas Telegram saite: </a:t>
              </a:r>
              <a:endParaRPr/>
            </a:p>
            <a:p>
              <a:pPr indent="0" lvl="0" marL="0" marR="0" rtl="0" algn="l">
                <a:lnSpc>
                  <a:spcPct val="140000"/>
                </a:lnSpc>
                <a:spcBef>
                  <a:spcPts val="0"/>
                </a:spcBef>
                <a:spcAft>
                  <a:spcPts val="0"/>
                </a:spcAft>
                <a:buNone/>
              </a:pPr>
              <a:r>
                <a:rPr lang="en-US" sz="2000" u="sng">
                  <a:solidFill>
                    <a:schemeClr val="hlink"/>
                  </a:solidFill>
                  <a:latin typeface="Roboto"/>
                  <a:ea typeface="Roboto"/>
                  <a:cs typeface="Roboto"/>
                  <a:sym typeface="Roboto"/>
                  <a:hlinkClick r:id="rId5"/>
                </a:rPr>
                <a:t>https://t.me/+FCao_AbPgjJjZjc0</a:t>
              </a:r>
              <a:endParaRPr sz="1800">
                <a:solidFill>
                  <a:schemeClr val="dk1"/>
                </a:solidFill>
                <a:latin typeface="Calibri"/>
                <a:ea typeface="Calibri"/>
                <a:cs typeface="Calibri"/>
                <a:sym typeface="Calibri"/>
              </a:endParaRPr>
            </a:p>
          </p:txBody>
        </p:sp>
      </p:grpSp>
      <p:grpSp>
        <p:nvGrpSpPr>
          <p:cNvPr id="625" name="Google Shape;625;p43"/>
          <p:cNvGrpSpPr/>
          <p:nvPr/>
        </p:nvGrpSpPr>
        <p:grpSpPr>
          <a:xfrm>
            <a:off x="6740355" y="3489252"/>
            <a:ext cx="4574704" cy="4457540"/>
            <a:chOff x="0" y="28575"/>
            <a:chExt cx="6099605" cy="5943386"/>
          </a:xfrm>
        </p:grpSpPr>
        <p:sp>
          <p:nvSpPr>
            <p:cNvPr id="626" name="Google Shape;626;p43"/>
            <p:cNvSpPr txBox="1"/>
            <p:nvPr/>
          </p:nvSpPr>
          <p:spPr>
            <a:xfrm>
              <a:off x="0" y="28575"/>
              <a:ext cx="6099605" cy="470958"/>
            </a:xfrm>
            <a:prstGeom prst="rect">
              <a:avLst/>
            </a:prstGeom>
            <a:noFill/>
            <a:ln>
              <a:noFill/>
            </a:ln>
          </p:spPr>
          <p:txBody>
            <a:bodyPr anchorCtr="0" anchor="t" bIns="0" lIns="0" spcFirstLastPara="1" rIns="0" wrap="square" tIns="0">
              <a:spAutoFit/>
            </a:bodyPr>
            <a:lstStyle/>
            <a:p>
              <a:pPr indent="0" lvl="0" marL="0" marR="0" rtl="0" algn="l">
                <a:lnSpc>
                  <a:spcPct val="110044"/>
                </a:lnSpc>
                <a:spcBef>
                  <a:spcPts val="0"/>
                </a:spcBef>
                <a:spcAft>
                  <a:spcPts val="0"/>
                </a:spcAft>
                <a:buNone/>
              </a:pPr>
              <a:r>
                <a:rPr b="1" lang="en-US" sz="2499">
                  <a:solidFill>
                    <a:srgbClr val="E28D35"/>
                  </a:solidFill>
                  <a:latin typeface="Montserrat"/>
                  <a:ea typeface="Montserrat"/>
                  <a:cs typeface="Montserrat"/>
                  <a:sym typeface="Montserrat"/>
                </a:rPr>
                <a:t>PROGRAMMAS VADĪTĀJS</a:t>
              </a:r>
              <a:endParaRPr/>
            </a:p>
          </p:txBody>
        </p:sp>
        <p:sp>
          <p:nvSpPr>
            <p:cNvPr id="627" name="Google Shape;627;p43"/>
            <p:cNvSpPr txBox="1"/>
            <p:nvPr/>
          </p:nvSpPr>
          <p:spPr>
            <a:xfrm>
              <a:off x="0" y="832695"/>
              <a:ext cx="6099605" cy="513926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Ja Jums ir jautājumi, vai kaut kas neapmierina mācību procesā , lūdzu sazinieties ar programmas vadītāju.</a:t>
              </a:r>
              <a:endParaRPr/>
            </a:p>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Ja programmas vadītājs nevar atrisināt Jūsu problēmas, vai atbildēt uz Jūsu jautājumiem, lūdzu sazinieties ar centa direktori Irinu Bausovu (irina.bausova@lu.lv, tel. 29171728).</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grpSp>
      <p:grpSp>
        <p:nvGrpSpPr>
          <p:cNvPr id="628" name="Google Shape;628;p43"/>
          <p:cNvGrpSpPr/>
          <p:nvPr/>
        </p:nvGrpSpPr>
        <p:grpSpPr>
          <a:xfrm>
            <a:off x="12684596" y="2161361"/>
            <a:ext cx="4574704" cy="2765263"/>
            <a:chOff x="0" y="28575"/>
            <a:chExt cx="6099605" cy="3687020"/>
          </a:xfrm>
        </p:grpSpPr>
        <p:sp>
          <p:nvSpPr>
            <p:cNvPr id="629" name="Google Shape;629;p43"/>
            <p:cNvSpPr txBox="1"/>
            <p:nvPr/>
          </p:nvSpPr>
          <p:spPr>
            <a:xfrm>
              <a:off x="0" y="28575"/>
              <a:ext cx="6099605" cy="928158"/>
            </a:xfrm>
            <a:prstGeom prst="rect">
              <a:avLst/>
            </a:prstGeom>
            <a:noFill/>
            <a:ln>
              <a:noFill/>
            </a:ln>
          </p:spPr>
          <p:txBody>
            <a:bodyPr anchorCtr="0" anchor="t" bIns="0" lIns="0" spcFirstLastPara="1" rIns="0" wrap="square" tIns="0">
              <a:spAutoFit/>
            </a:bodyPr>
            <a:lstStyle/>
            <a:p>
              <a:pPr indent="0" lvl="0" marL="0" marR="0" rtl="0" algn="l">
                <a:lnSpc>
                  <a:spcPct val="110044"/>
                </a:lnSpc>
                <a:spcBef>
                  <a:spcPts val="0"/>
                </a:spcBef>
                <a:spcAft>
                  <a:spcPts val="0"/>
                </a:spcAft>
                <a:buNone/>
              </a:pPr>
              <a:r>
                <a:rPr b="1" lang="en-US" sz="2499">
                  <a:solidFill>
                    <a:srgbClr val="E28D35"/>
                  </a:solidFill>
                  <a:latin typeface="Montserrat"/>
                  <a:ea typeface="Montserrat"/>
                  <a:cs typeface="Montserrat"/>
                  <a:sym typeface="Montserrat"/>
                </a:rPr>
                <a:t>PROGRAMMAS KOORDINETĀJA</a:t>
              </a:r>
              <a:endParaRPr/>
            </a:p>
          </p:txBody>
        </p:sp>
        <p:sp>
          <p:nvSpPr>
            <p:cNvPr id="630" name="Google Shape;630;p43"/>
            <p:cNvSpPr txBox="1"/>
            <p:nvPr/>
          </p:nvSpPr>
          <p:spPr>
            <a:xfrm>
              <a:off x="0" y="1289895"/>
              <a:ext cx="6099605" cy="2425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Ja Jums ir jautājumi par apmeklējumiem, kavējumiem, Jūs varat sazināties ar mācību koordinātoru.</a:t>
              </a:r>
              <a:endParaRPr/>
            </a:p>
            <a:p>
              <a:pPr indent="0" lvl="0" marL="0" marR="0" rtl="0" algn="l">
                <a:lnSpc>
                  <a:spcPct val="175000"/>
                </a:lnSpc>
                <a:spcBef>
                  <a:spcPts val="0"/>
                </a:spcBef>
                <a:spcAft>
                  <a:spcPts val="0"/>
                </a:spcAft>
                <a:buNone/>
              </a:pPr>
              <a:r>
                <a:t/>
              </a:r>
              <a:endParaRPr sz="2000">
                <a:solidFill>
                  <a:srgbClr val="FFFFFF"/>
                </a:solidFill>
                <a:latin typeface="Montserrat"/>
                <a:ea typeface="Montserrat"/>
                <a:cs typeface="Montserrat"/>
                <a:sym typeface="Montserrat"/>
              </a:endParaRPr>
            </a:p>
          </p:txBody>
        </p:sp>
      </p:grpSp>
      <p:sp>
        <p:nvSpPr>
          <p:cNvPr id="631" name="Google Shape;631;p43"/>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DBDAD9"/>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DBDAD9"/>
                </a:solidFill>
                <a:latin typeface="Montserrat"/>
                <a:ea typeface="Montserrat"/>
                <a:cs typeface="Montserrat"/>
                <a:sym typeface="Montserrat"/>
              </a:rPr>
              <a:t>2022</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44"/>
          <p:cNvPicPr preferRelativeResize="0"/>
          <p:nvPr/>
        </p:nvPicPr>
        <p:blipFill rotWithShape="1">
          <a:blip r:embed="rId3">
            <a:alphaModFix/>
          </a:blip>
          <a:srcRect b="0" l="48247" r="17084" t="0"/>
          <a:stretch/>
        </p:blipFill>
        <p:spPr>
          <a:xfrm>
            <a:off x="11087663" y="-118762"/>
            <a:ext cx="7333687" cy="10524524"/>
          </a:xfrm>
          <a:prstGeom prst="rect">
            <a:avLst/>
          </a:prstGeom>
          <a:noFill/>
          <a:ln>
            <a:noFill/>
          </a:ln>
        </p:spPr>
      </p:pic>
      <p:sp>
        <p:nvSpPr>
          <p:cNvPr id="637" name="Google Shape;637;p44"/>
          <p:cNvSpPr/>
          <p:nvPr/>
        </p:nvSpPr>
        <p:spPr>
          <a:xfrm>
            <a:off x="11087663" y="-118762"/>
            <a:ext cx="7333687" cy="10524524"/>
          </a:xfrm>
          <a:custGeom>
            <a:rect b="b" l="l" r="r" t="t"/>
            <a:pathLst>
              <a:path extrusionOk="0" h="1913890" w="1333635">
                <a:moveTo>
                  <a:pt x="0" y="0"/>
                </a:moveTo>
                <a:lnTo>
                  <a:pt x="1333635" y="0"/>
                </a:lnTo>
                <a:lnTo>
                  <a:pt x="1333635" y="1913890"/>
                </a:lnTo>
                <a:lnTo>
                  <a:pt x="0" y="1913890"/>
                </a:lnTo>
                <a:close/>
              </a:path>
            </a:pathLst>
          </a:custGeom>
          <a:solidFill>
            <a:srgbClr val="B75F28">
              <a:alpha val="20392"/>
            </a:srgbClr>
          </a:solidFill>
          <a:ln>
            <a:noFill/>
          </a:ln>
        </p:spPr>
      </p:sp>
      <p:pic>
        <p:nvPicPr>
          <p:cNvPr id="638" name="Google Shape;638;p44"/>
          <p:cNvPicPr preferRelativeResize="0"/>
          <p:nvPr/>
        </p:nvPicPr>
        <p:blipFill rotWithShape="1">
          <a:blip r:embed="rId4">
            <a:alphaModFix/>
          </a:blip>
          <a:srcRect b="0" l="0" r="14586" t="0"/>
          <a:stretch/>
        </p:blipFill>
        <p:spPr>
          <a:xfrm>
            <a:off x="0" y="0"/>
            <a:ext cx="15620492" cy="10287000"/>
          </a:xfrm>
          <a:prstGeom prst="rect">
            <a:avLst/>
          </a:prstGeom>
          <a:noFill/>
          <a:ln>
            <a:noFill/>
          </a:ln>
        </p:spPr>
      </p:pic>
      <p:sp>
        <p:nvSpPr>
          <p:cNvPr id="639" name="Google Shape;639;p44"/>
          <p:cNvSpPr/>
          <p:nvPr/>
        </p:nvSpPr>
        <p:spPr>
          <a:xfrm>
            <a:off x="2018048" y="4626222"/>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018048" y="5251697"/>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2018048" y="5983392"/>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2018048" y="6881670"/>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2018048" y="7802671"/>
            <a:ext cx="239732" cy="240807"/>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28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44"/>
          <p:cNvPicPr preferRelativeResize="0"/>
          <p:nvPr/>
        </p:nvPicPr>
        <p:blipFill rotWithShape="1">
          <a:blip r:embed="rId5">
            <a:alphaModFix amt="9999"/>
          </a:blip>
          <a:srcRect b="0" l="0" r="0" t="0"/>
          <a:stretch/>
        </p:blipFill>
        <p:spPr>
          <a:xfrm>
            <a:off x="684649" y="8761521"/>
            <a:ext cx="3257566" cy="993558"/>
          </a:xfrm>
          <a:prstGeom prst="rect">
            <a:avLst/>
          </a:prstGeom>
          <a:noFill/>
          <a:ln>
            <a:noFill/>
          </a:ln>
        </p:spPr>
      </p:pic>
      <p:sp>
        <p:nvSpPr>
          <p:cNvPr id="645" name="Google Shape;645;p44"/>
          <p:cNvSpPr txBox="1"/>
          <p:nvPr/>
        </p:nvSpPr>
        <p:spPr>
          <a:xfrm>
            <a:off x="1028700" y="933450"/>
            <a:ext cx="4271655" cy="854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5000">
                <a:solidFill>
                  <a:srgbClr val="E28D35"/>
                </a:solidFill>
                <a:latin typeface="Montserrat SemiBold"/>
                <a:ea typeface="Montserrat SemiBold"/>
                <a:cs typeface="Montserrat SemiBold"/>
                <a:sym typeface="Montserrat SemiBold"/>
              </a:rPr>
              <a:t>PAPILDUS</a:t>
            </a:r>
            <a:endParaRPr/>
          </a:p>
        </p:txBody>
      </p:sp>
      <p:sp>
        <p:nvSpPr>
          <p:cNvPr id="646" name="Google Shape;646;p44"/>
          <p:cNvSpPr txBox="1"/>
          <p:nvPr/>
        </p:nvSpPr>
        <p:spPr>
          <a:xfrm>
            <a:off x="1444336" y="2520729"/>
            <a:ext cx="11143288" cy="1762342"/>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FFFFFF"/>
                </a:solidFill>
                <a:latin typeface="Montserrat"/>
                <a:ea typeface="Montserrat"/>
                <a:cs typeface="Montserrat"/>
                <a:sym typeface="Montserrat"/>
              </a:rPr>
              <a:t>Programmas dalībnieks ar LU rīkojumu tiek atskaitīts no izglītojamo skaita ar mācību dienu, kad iestājies viens no šādiem nosacījumiem:</a:t>
            </a:r>
            <a:endParaRPr/>
          </a:p>
          <a:p>
            <a:pPr indent="0" lvl="0" marL="0" marR="0" rtl="0" algn="l">
              <a:lnSpc>
                <a:spcPct val="142816"/>
              </a:lnSpc>
              <a:spcBef>
                <a:spcPts val="0"/>
              </a:spcBef>
              <a:spcAft>
                <a:spcPts val="0"/>
              </a:spcAft>
              <a:buNone/>
            </a:pPr>
            <a:r>
              <a:t/>
            </a:r>
            <a:endParaRPr sz="2450">
              <a:solidFill>
                <a:srgbClr val="FF1616"/>
              </a:solidFill>
              <a:latin typeface="Montserrat"/>
              <a:ea typeface="Montserrat"/>
              <a:cs typeface="Montserrat"/>
              <a:sym typeface="Montserrat"/>
            </a:endParaRPr>
          </a:p>
          <a:p>
            <a:pPr indent="0" lvl="0" marL="0" marR="0" rtl="0" algn="l">
              <a:lnSpc>
                <a:spcPct val="140016"/>
              </a:lnSpc>
              <a:spcBef>
                <a:spcPts val="0"/>
              </a:spcBef>
              <a:spcAft>
                <a:spcPts val="0"/>
              </a:spcAft>
              <a:buNone/>
            </a:pPr>
            <a:r>
              <a:t/>
            </a:r>
            <a:endParaRPr sz="2499">
              <a:solidFill>
                <a:srgbClr val="FF1616"/>
              </a:solidFill>
              <a:latin typeface="Montserrat"/>
              <a:ea typeface="Montserrat"/>
              <a:cs typeface="Montserrat"/>
              <a:sym typeface="Montserrat"/>
            </a:endParaRPr>
          </a:p>
        </p:txBody>
      </p:sp>
      <p:sp>
        <p:nvSpPr>
          <p:cNvPr id="647" name="Google Shape;647;p44"/>
          <p:cNvSpPr txBox="1"/>
          <p:nvPr/>
        </p:nvSpPr>
        <p:spPr>
          <a:xfrm>
            <a:off x="2531533" y="4479925"/>
            <a:ext cx="10517668" cy="3397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3.3.1. saņemts nodarbinātā rakstveida iesniegums par mācību pārtraukšanu;</a:t>
            </a:r>
            <a:endParaRPr/>
          </a:p>
        </p:txBody>
      </p:sp>
      <p:sp>
        <p:nvSpPr>
          <p:cNvPr id="648" name="Google Shape;648;p44"/>
          <p:cNvSpPr txBox="1"/>
          <p:nvPr/>
        </p:nvSpPr>
        <p:spPr>
          <a:xfrm>
            <a:off x="2531533" y="5105400"/>
            <a:ext cx="10212550" cy="33972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3.3.2. nodarbinātais nav pielaists pie noslēguma pārbaudījuma kārtošanas;</a:t>
            </a:r>
            <a:endParaRPr/>
          </a:p>
        </p:txBody>
      </p:sp>
      <p:sp>
        <p:nvSpPr>
          <p:cNvPr id="649" name="Google Shape;649;p44"/>
          <p:cNvSpPr txBox="1"/>
          <p:nvPr/>
        </p:nvSpPr>
        <p:spPr>
          <a:xfrm>
            <a:off x="2531533" y="5837096"/>
            <a:ext cx="10212550" cy="1044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3.3.3. nodarbinātais bez attaisnojoša iemesla nav ieradies uz noslēguma pārbaudījuma kārtošanu;</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650" name="Google Shape;650;p44"/>
          <p:cNvSpPr txBox="1"/>
          <p:nvPr/>
        </p:nvSpPr>
        <p:spPr>
          <a:xfrm>
            <a:off x="2531533" y="6795945"/>
            <a:ext cx="9640455" cy="1044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3.3.4. nodarbinātais mācību laikā atkārtoti pārkāpis LU nolikumu vai iekšējās kārtības noteikumus;</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651" name="Google Shape;651;p44"/>
          <p:cNvSpPr txBox="1"/>
          <p:nvPr/>
        </p:nvSpPr>
        <p:spPr>
          <a:xfrm>
            <a:off x="2531533" y="7716946"/>
            <a:ext cx="9640455" cy="10445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FFFFFF"/>
                </a:solidFill>
                <a:latin typeface="Montserrat"/>
                <a:ea typeface="Montserrat"/>
                <a:cs typeface="Montserrat"/>
                <a:sym typeface="Montserrat"/>
              </a:rPr>
              <a:t>3.3.5. nodarbinātais ir pārsniedzis izglītības iestādē noteikto pieļaujamo mācību kavējumu procentuālo apmēru.</a:t>
            </a:r>
            <a:endParaRPr/>
          </a:p>
          <a:p>
            <a:pPr indent="0" lvl="0" marL="0" marR="0" rtl="0" algn="l">
              <a:lnSpc>
                <a:spcPct val="140000"/>
              </a:lnSpc>
              <a:spcBef>
                <a:spcPts val="0"/>
              </a:spcBef>
              <a:spcAft>
                <a:spcPts val="0"/>
              </a:spcAft>
              <a:buNone/>
            </a:pPr>
            <a:r>
              <a:t/>
            </a:r>
            <a:endParaRPr sz="2000">
              <a:solidFill>
                <a:srgbClr val="FFFFFF"/>
              </a:solidFill>
              <a:latin typeface="Montserrat"/>
              <a:ea typeface="Montserrat"/>
              <a:cs typeface="Montserrat"/>
              <a:sym typeface="Montserrat"/>
            </a:endParaRPr>
          </a:p>
        </p:txBody>
      </p:sp>
      <p:sp>
        <p:nvSpPr>
          <p:cNvPr id="652" name="Google Shape;652;p44"/>
          <p:cNvSpPr txBox="1"/>
          <p:nvPr/>
        </p:nvSpPr>
        <p:spPr>
          <a:xfrm>
            <a:off x="4239055" y="9214694"/>
            <a:ext cx="5196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pic>
        <p:nvPicPr>
          <p:cNvPr id="657" name="Google Shape;657;p45"/>
          <p:cNvPicPr preferRelativeResize="0"/>
          <p:nvPr/>
        </p:nvPicPr>
        <p:blipFill rotWithShape="1">
          <a:blip r:embed="rId4">
            <a:alphaModFix/>
          </a:blip>
          <a:srcRect b="0" l="0" r="0" t="0"/>
          <a:stretch/>
        </p:blipFill>
        <p:spPr>
          <a:xfrm>
            <a:off x="4585179" y="3475461"/>
            <a:ext cx="8531125" cy="1978034"/>
          </a:xfrm>
          <a:prstGeom prst="rect">
            <a:avLst/>
          </a:prstGeom>
          <a:noFill/>
          <a:ln>
            <a:noFill/>
          </a:ln>
        </p:spPr>
      </p:pic>
      <p:pic>
        <p:nvPicPr>
          <p:cNvPr id="658" name="Google Shape;658;p45"/>
          <p:cNvPicPr preferRelativeResize="0"/>
          <p:nvPr/>
        </p:nvPicPr>
        <p:blipFill rotWithShape="1">
          <a:blip r:embed="rId5">
            <a:alphaModFix/>
          </a:blip>
          <a:srcRect b="0" l="0" r="0" t="0"/>
          <a:stretch/>
        </p:blipFill>
        <p:spPr>
          <a:xfrm>
            <a:off x="10722552" y="8159461"/>
            <a:ext cx="7025639" cy="1666875"/>
          </a:xfrm>
          <a:prstGeom prst="rect">
            <a:avLst/>
          </a:prstGeom>
          <a:noFill/>
          <a:ln>
            <a:noFill/>
          </a:ln>
        </p:spPr>
      </p:pic>
      <p:pic>
        <p:nvPicPr>
          <p:cNvPr id="659" name="Google Shape;659;p45"/>
          <p:cNvPicPr preferRelativeResize="0"/>
          <p:nvPr/>
        </p:nvPicPr>
        <p:blipFill rotWithShape="1">
          <a:blip r:embed="rId6">
            <a:alphaModFix amt="9999"/>
          </a:blip>
          <a:srcRect b="0" l="0" r="0" t="0"/>
          <a:stretch/>
        </p:blipFill>
        <p:spPr>
          <a:xfrm>
            <a:off x="14599037" y="429564"/>
            <a:ext cx="3147338" cy="959938"/>
          </a:xfrm>
          <a:prstGeom prst="rect">
            <a:avLst/>
          </a:prstGeom>
          <a:noFill/>
          <a:ln>
            <a:noFill/>
          </a:ln>
        </p:spPr>
      </p:pic>
      <p:sp>
        <p:nvSpPr>
          <p:cNvPr id="660" name="Google Shape;660;p45"/>
          <p:cNvSpPr txBox="1"/>
          <p:nvPr/>
        </p:nvSpPr>
        <p:spPr>
          <a:xfrm>
            <a:off x="5727509" y="2815164"/>
            <a:ext cx="6246465" cy="54038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600">
                <a:solidFill>
                  <a:srgbClr val="3E3E3D"/>
                </a:solidFill>
                <a:latin typeface="Montserrat"/>
                <a:ea typeface="Montserrat"/>
                <a:cs typeface="Montserrat"/>
                <a:sym typeface="Montserrat"/>
              </a:rPr>
              <a:t>ESF projekts Nr. 8.4.1.0/16/l/001</a:t>
            </a:r>
            <a:endParaRPr/>
          </a:p>
          <a:p>
            <a:pPr indent="0" lvl="0" marL="0" marR="0" rtl="0" algn="ctr">
              <a:lnSpc>
                <a:spcPct val="140000"/>
              </a:lnSpc>
              <a:spcBef>
                <a:spcPts val="0"/>
              </a:spcBef>
              <a:spcAft>
                <a:spcPts val="0"/>
              </a:spcAft>
              <a:buNone/>
            </a:pPr>
            <a:r>
              <a:rPr lang="en-US" sz="1600">
                <a:solidFill>
                  <a:srgbClr val="3E3E3D"/>
                </a:solidFill>
                <a:latin typeface="Montserrat"/>
                <a:ea typeface="Montserrat"/>
                <a:cs typeface="Montserrat"/>
                <a:sym typeface="Montserrat"/>
              </a:rPr>
              <a:t>''Nodarbināto personu profesionālās kompetences pilnveide" </a:t>
            </a:r>
            <a:endParaRPr/>
          </a:p>
        </p:txBody>
      </p:sp>
      <p:sp>
        <p:nvSpPr>
          <p:cNvPr id="661" name="Google Shape;661;p45"/>
          <p:cNvSpPr txBox="1"/>
          <p:nvPr/>
        </p:nvSpPr>
        <p:spPr>
          <a:xfrm>
            <a:off x="12550190" y="1600600"/>
            <a:ext cx="5196300" cy="829500"/>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600">
              <a:solidFill>
                <a:srgbClr val="7F7F7F"/>
              </a:solidFill>
              <a:latin typeface="Calibri"/>
              <a:ea typeface="Calibri"/>
              <a:cs typeface="Calibri"/>
              <a:sym typeface="Calibri"/>
            </a:endParaRPr>
          </a:p>
          <a:p>
            <a:pPr indent="0" lvl="0" marL="0" marR="0" rtl="0" algn="r">
              <a:lnSpc>
                <a:spcPct val="139937"/>
              </a:lnSpc>
              <a:spcBef>
                <a:spcPts val="0"/>
              </a:spcBef>
              <a:spcAft>
                <a:spcPts val="0"/>
              </a:spcAft>
              <a:buNone/>
            </a:pPr>
            <a:r>
              <a:t/>
            </a:r>
            <a:endParaRPr sz="1600">
              <a:solidFill>
                <a:srgbClr val="3E3E3D"/>
              </a:solidFill>
              <a:latin typeface="Montserrat"/>
              <a:ea typeface="Montserrat"/>
              <a:cs typeface="Montserrat"/>
              <a:sym typeface="Montserrat"/>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5"/>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grpSp>
        <p:nvGrpSpPr>
          <p:cNvPr id="148" name="Google Shape;148;p5"/>
          <p:cNvGrpSpPr/>
          <p:nvPr/>
        </p:nvGrpSpPr>
        <p:grpSpPr>
          <a:xfrm>
            <a:off x="12539120" y="5651910"/>
            <a:ext cx="3947602" cy="1731963"/>
            <a:chOff x="0" y="-9525"/>
            <a:chExt cx="5263470" cy="2309284"/>
          </a:xfrm>
        </p:grpSpPr>
        <p:sp>
          <p:nvSpPr>
            <p:cNvPr id="149" name="Google Shape;149;p5"/>
            <p:cNvSpPr txBox="1"/>
            <p:nvPr/>
          </p:nvSpPr>
          <p:spPr>
            <a:xfrm>
              <a:off x="0" y="1859492"/>
              <a:ext cx="5263470" cy="44026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000">
                  <a:solidFill>
                    <a:srgbClr val="3E3E3D"/>
                  </a:solidFill>
                  <a:latin typeface="Montserrat"/>
                  <a:ea typeface="Montserrat"/>
                  <a:cs typeface="Montserrat"/>
                  <a:sym typeface="Montserrat"/>
                </a:rPr>
                <a:t>www.edu.lu.lv</a:t>
              </a:r>
              <a:endParaRPr/>
            </a:p>
          </p:txBody>
        </p:sp>
        <p:sp>
          <p:nvSpPr>
            <p:cNvPr id="150" name="Google Shape;150;p5"/>
            <p:cNvSpPr txBox="1"/>
            <p:nvPr/>
          </p:nvSpPr>
          <p:spPr>
            <a:xfrm>
              <a:off x="0" y="-9525"/>
              <a:ext cx="5263470"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Mūsdienīgu mācību vidi</a:t>
              </a:r>
              <a:endParaRPr/>
            </a:p>
          </p:txBody>
        </p:sp>
      </p:grpSp>
      <p:pic>
        <p:nvPicPr>
          <p:cNvPr id="151" name="Google Shape;151;p5"/>
          <p:cNvPicPr preferRelativeResize="0"/>
          <p:nvPr/>
        </p:nvPicPr>
        <p:blipFill rotWithShape="1">
          <a:blip r:embed="rId4">
            <a:alphaModFix/>
          </a:blip>
          <a:srcRect b="0" l="0" r="0" t="0"/>
          <a:stretch/>
        </p:blipFill>
        <p:spPr>
          <a:xfrm>
            <a:off x="1380072" y="4301001"/>
            <a:ext cx="1017809" cy="862362"/>
          </a:xfrm>
          <a:prstGeom prst="rect">
            <a:avLst/>
          </a:prstGeom>
          <a:noFill/>
          <a:ln>
            <a:noFill/>
          </a:ln>
        </p:spPr>
      </p:pic>
      <p:pic>
        <p:nvPicPr>
          <p:cNvPr id="152" name="Google Shape;152;p5"/>
          <p:cNvPicPr preferRelativeResize="0"/>
          <p:nvPr/>
        </p:nvPicPr>
        <p:blipFill rotWithShape="1">
          <a:blip r:embed="rId5">
            <a:alphaModFix/>
          </a:blip>
          <a:srcRect b="0" l="0" r="0" t="0"/>
          <a:stretch/>
        </p:blipFill>
        <p:spPr>
          <a:xfrm>
            <a:off x="6959596" y="4240950"/>
            <a:ext cx="977104" cy="982463"/>
          </a:xfrm>
          <a:prstGeom prst="rect">
            <a:avLst/>
          </a:prstGeom>
          <a:noFill/>
          <a:ln>
            <a:noFill/>
          </a:ln>
        </p:spPr>
      </p:pic>
      <p:pic>
        <p:nvPicPr>
          <p:cNvPr id="153" name="Google Shape;153;p5"/>
          <p:cNvPicPr preferRelativeResize="0"/>
          <p:nvPr/>
        </p:nvPicPr>
        <p:blipFill rotWithShape="1">
          <a:blip r:embed="rId6">
            <a:alphaModFix/>
          </a:blip>
          <a:srcRect b="0" l="0" r="0" t="0"/>
          <a:stretch/>
        </p:blipFill>
        <p:spPr>
          <a:xfrm>
            <a:off x="12539120" y="4201479"/>
            <a:ext cx="1222153" cy="1061405"/>
          </a:xfrm>
          <a:prstGeom prst="rect">
            <a:avLst/>
          </a:prstGeom>
          <a:noFill/>
          <a:ln>
            <a:noFill/>
          </a:ln>
        </p:spPr>
      </p:pic>
      <p:sp>
        <p:nvSpPr>
          <p:cNvPr id="154" name="Google Shape;154;p5"/>
          <p:cNvSpPr txBox="1"/>
          <p:nvPr/>
        </p:nvSpPr>
        <p:spPr>
          <a:xfrm>
            <a:off x="6959596" y="5649529"/>
            <a:ext cx="4242868" cy="2143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Office 365 tiešsaistes licenci ar atbilstošo programmatūru</a:t>
            </a:r>
            <a:endParaRPr/>
          </a:p>
        </p:txBody>
      </p:sp>
      <p:grpSp>
        <p:nvGrpSpPr>
          <p:cNvPr id="155" name="Google Shape;155;p5"/>
          <p:cNvGrpSpPr/>
          <p:nvPr/>
        </p:nvGrpSpPr>
        <p:grpSpPr>
          <a:xfrm>
            <a:off x="1380072" y="5651910"/>
            <a:ext cx="4113689" cy="2596038"/>
            <a:chOff x="0" y="-9525"/>
            <a:chExt cx="5484919" cy="3461384"/>
          </a:xfrm>
        </p:grpSpPr>
        <p:sp>
          <p:nvSpPr>
            <p:cNvPr id="156" name="Google Shape;156;p5"/>
            <p:cNvSpPr txBox="1"/>
            <p:nvPr/>
          </p:nvSpPr>
          <p:spPr>
            <a:xfrm>
              <a:off x="0" y="1849967"/>
              <a:ext cx="5484919" cy="1601892"/>
            </a:xfrm>
            <a:prstGeom prst="rect">
              <a:avLst/>
            </a:prstGeom>
            <a:noFill/>
            <a:ln>
              <a:noFill/>
            </a:ln>
          </p:spPr>
          <p:txBody>
            <a:bodyPr anchorCtr="0" anchor="t" bIns="0" lIns="0" spcFirstLastPara="1" rIns="0" wrap="square" tIns="0">
              <a:spAutoFit/>
            </a:bodyPr>
            <a:lstStyle/>
            <a:p>
              <a:pPr indent="0" lvl="0" marL="0" marR="0" rtl="0" algn="l">
                <a:lnSpc>
                  <a:spcPct val="161000"/>
                </a:lnSpc>
                <a:spcBef>
                  <a:spcPts val="0"/>
                </a:spcBef>
                <a:spcAft>
                  <a:spcPts val="0"/>
                </a:spcAft>
                <a:buNone/>
              </a:pPr>
              <a:r>
                <a:rPr lang="en-US" sz="2000">
                  <a:solidFill>
                    <a:srgbClr val="3E3E3D"/>
                  </a:solidFill>
                  <a:latin typeface="Montserrat"/>
                  <a:ea typeface="Montserrat"/>
                  <a:cs typeface="Montserrat"/>
                  <a:sym typeface="Montserrat"/>
                </a:rPr>
                <a:t>https://www.biblioteka.lu.lv/resursi/abonetie-e-resursi/ </a:t>
              </a:r>
              <a:endParaRPr sz="2300">
                <a:solidFill>
                  <a:srgbClr val="3E3E3D"/>
                </a:solidFill>
                <a:latin typeface="Montserrat"/>
                <a:ea typeface="Montserrat"/>
                <a:cs typeface="Montserrat"/>
                <a:sym typeface="Montserrat"/>
              </a:endParaRPr>
            </a:p>
            <a:p>
              <a:pPr indent="0" lvl="0" marL="0" marR="0" rtl="0" algn="l">
                <a:lnSpc>
                  <a:spcPct val="139956"/>
                </a:lnSpc>
                <a:spcBef>
                  <a:spcPts val="0"/>
                </a:spcBef>
                <a:spcAft>
                  <a:spcPts val="0"/>
                </a:spcAft>
                <a:buNone/>
              </a:pPr>
              <a:r>
                <a:t/>
              </a:r>
              <a:endParaRPr sz="2300">
                <a:solidFill>
                  <a:srgbClr val="3E3E3D"/>
                </a:solidFill>
                <a:latin typeface="Montserrat"/>
                <a:ea typeface="Montserrat"/>
                <a:cs typeface="Montserrat"/>
                <a:sym typeface="Montserrat"/>
              </a:endParaRPr>
            </a:p>
          </p:txBody>
        </p:sp>
        <p:sp>
          <p:nvSpPr>
            <p:cNvPr id="157" name="Google Shape;157;p5"/>
            <p:cNvSpPr txBox="1"/>
            <p:nvPr/>
          </p:nvSpPr>
          <p:spPr>
            <a:xfrm>
              <a:off x="0" y="-9525"/>
              <a:ext cx="5484919" cy="1431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500">
                  <a:solidFill>
                    <a:srgbClr val="B75F28"/>
                  </a:solidFill>
                  <a:latin typeface="Montserrat"/>
                  <a:ea typeface="Montserrat"/>
                  <a:cs typeface="Montserrat"/>
                  <a:sym typeface="Montserrat"/>
                </a:rPr>
                <a:t>Starptautiskās datu bāzes</a:t>
              </a:r>
              <a:endParaRPr/>
            </a:p>
          </p:txBody>
        </p:sp>
      </p:grpSp>
      <p:sp>
        <p:nvSpPr>
          <p:cNvPr id="158" name="Google Shape;158;p5"/>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800">
              <a:solidFill>
                <a:schemeClr val="dk1"/>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159" name="Google Shape;159;p5"/>
          <p:cNvSpPr txBox="1"/>
          <p:nvPr/>
        </p:nvSpPr>
        <p:spPr>
          <a:xfrm>
            <a:off x="1380072" y="2140985"/>
            <a:ext cx="7061567" cy="762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B75F28"/>
                </a:solidFill>
                <a:latin typeface="Montserrat SemiBold"/>
                <a:ea typeface="Montserrat SemiBold"/>
                <a:cs typeface="Montserrat SemiBold"/>
                <a:sym typeface="Montserrat SemiBold"/>
              </a:rPr>
              <a:t>VUMC priekšrocības</a:t>
            </a:r>
            <a:endParaRPr/>
          </a:p>
        </p:txBody>
      </p:sp>
      <p:sp>
        <p:nvSpPr>
          <p:cNvPr id="160" name="Google Shape;160;p5"/>
          <p:cNvSpPr txBox="1"/>
          <p:nvPr/>
        </p:nvSpPr>
        <p:spPr>
          <a:xfrm>
            <a:off x="9425156" y="2239410"/>
            <a:ext cx="7061567" cy="1311962"/>
          </a:xfrm>
          <a:prstGeom prst="rect">
            <a:avLst/>
          </a:prstGeom>
          <a:noFill/>
          <a:ln>
            <a:noFill/>
          </a:ln>
        </p:spPr>
        <p:txBody>
          <a:bodyPr anchorCtr="0" anchor="t" bIns="0" lIns="0" spcFirstLastPara="1" rIns="0" wrap="square" tIns="0">
            <a:spAutoFit/>
          </a:bodyPr>
          <a:lstStyle/>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Mācoties LU Jums ir lieliska priekšrocība - iespēja izmantot LU daudzveidīgos un vērtīgos informācijas resursus</a:t>
            </a:r>
            <a:endParaRPr sz="2450">
              <a:solidFill>
                <a:srgbClr val="3E3E3D"/>
              </a:solidFill>
              <a:latin typeface="Montserrat"/>
              <a:ea typeface="Montserrat"/>
              <a:cs typeface="Montserrat"/>
              <a:sym typeface="Montserrat"/>
            </a:endParaRPr>
          </a:p>
        </p:txBody>
      </p:sp>
      <p:sp>
        <p:nvSpPr>
          <p:cNvPr id="161" name="Google Shape;161;p5"/>
          <p:cNvSpPr txBox="1"/>
          <p:nvPr/>
        </p:nvSpPr>
        <p:spPr>
          <a:xfrm>
            <a:off x="1380072" y="8407400"/>
            <a:ext cx="14923008" cy="863121"/>
          </a:xfrm>
          <a:prstGeom prst="rect">
            <a:avLst/>
          </a:prstGeom>
          <a:noFill/>
          <a:ln>
            <a:noFill/>
          </a:ln>
        </p:spPr>
        <p:txBody>
          <a:bodyPr anchorCtr="0" anchor="t" bIns="0" lIns="0" spcFirstLastPara="1" rIns="0" wrap="square" tIns="0">
            <a:spAutoFit/>
          </a:bodyPr>
          <a:lstStyle/>
          <a:p>
            <a:pPr indent="0" lvl="0" marL="0" marR="0" rtl="0" algn="l">
              <a:lnSpc>
                <a:spcPct val="194388"/>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42816"/>
              </a:lnSpc>
              <a:spcBef>
                <a:spcPts val="0"/>
              </a:spcBef>
              <a:spcAft>
                <a:spcPts val="0"/>
              </a:spcAft>
              <a:buNone/>
            </a:pPr>
            <a:r>
              <a:rPr lang="en-US" sz="2450">
                <a:solidFill>
                  <a:srgbClr val="3E3E3D"/>
                </a:solidFill>
                <a:latin typeface="Montserrat"/>
                <a:ea typeface="Montserrat"/>
                <a:cs typeface="Montserrat"/>
                <a:sym typeface="Montserrat"/>
              </a:rPr>
              <a:t>Mūsu draudzīgā koordinētāju komanda nodrošinās Jums atbalstu visā mācību laikā!</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p6"/>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pic>
        <p:nvPicPr>
          <p:cNvPr id="167" name="Google Shape;167;p6"/>
          <p:cNvPicPr preferRelativeResize="0"/>
          <p:nvPr/>
        </p:nvPicPr>
        <p:blipFill rotWithShape="1">
          <a:blip r:embed="rId5">
            <a:alphaModFix amt="24000"/>
          </a:blip>
          <a:srcRect b="0" l="0" r="0" t="0"/>
          <a:stretch/>
        </p:blipFill>
        <p:spPr>
          <a:xfrm>
            <a:off x="12124697" y="3372369"/>
            <a:ext cx="4287415" cy="2331282"/>
          </a:xfrm>
          <a:prstGeom prst="rect">
            <a:avLst/>
          </a:prstGeom>
          <a:noFill/>
          <a:ln>
            <a:noFill/>
          </a:ln>
        </p:spPr>
      </p:pic>
      <p:sp>
        <p:nvSpPr>
          <p:cNvPr id="168" name="Google Shape;168;p6"/>
          <p:cNvSpPr txBox="1"/>
          <p:nvPr/>
        </p:nvSpPr>
        <p:spPr>
          <a:xfrm>
            <a:off x="4239055" y="9214694"/>
            <a:ext cx="5196300" cy="583200"/>
          </a:xfrm>
          <a:prstGeom prst="rect">
            <a:avLst/>
          </a:prstGeom>
          <a:noFill/>
          <a:ln>
            <a:noFill/>
          </a:ln>
        </p:spPr>
        <p:txBody>
          <a:bodyPr anchorCtr="0" anchor="t" bIns="0" lIns="0" spcFirstLastPara="1" rIns="0" wrap="square" tIns="0">
            <a:spAutoFit/>
          </a:bodyPr>
          <a:lstStyle/>
          <a:p>
            <a:pPr indent="0" lvl="0" marL="0" marR="0" rtl="0" algn="l">
              <a:lnSpc>
                <a:spcPct val="139937"/>
              </a:lnSpc>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800">
              <a:solidFill>
                <a:schemeClr val="lt1"/>
              </a:solidFill>
              <a:latin typeface="Calibri"/>
              <a:ea typeface="Calibri"/>
              <a:cs typeface="Calibri"/>
              <a:sym typeface="Calibri"/>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169" name="Google Shape;169;p6"/>
          <p:cNvSpPr txBox="1"/>
          <p:nvPr/>
        </p:nvSpPr>
        <p:spPr>
          <a:xfrm>
            <a:off x="2843777" y="3480735"/>
            <a:ext cx="9632625" cy="211455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6999">
                <a:solidFill>
                  <a:srgbClr val="E28D35"/>
                </a:solidFill>
                <a:latin typeface="Montserrat SemiBold"/>
                <a:ea typeface="Montserrat SemiBold"/>
                <a:cs typeface="Montserrat SemiBold"/>
                <a:sym typeface="Montserrat SemiBold"/>
              </a:rPr>
              <a:t>Satiec pasniedzēju komandu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pic>
        <p:nvPicPr>
          <p:cNvPr id="174" name="Google Shape;174;p7"/>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grpSp>
        <p:nvGrpSpPr>
          <p:cNvPr id="175" name="Google Shape;175;p7"/>
          <p:cNvGrpSpPr/>
          <p:nvPr/>
        </p:nvGrpSpPr>
        <p:grpSpPr>
          <a:xfrm>
            <a:off x="6627603" y="4307006"/>
            <a:ext cx="4804194" cy="1974903"/>
            <a:chOff x="-1003221" y="28575"/>
            <a:chExt cx="7441206" cy="2252204"/>
          </a:xfrm>
        </p:grpSpPr>
        <p:sp>
          <p:nvSpPr>
            <p:cNvPr id="176" name="Google Shape;176;p7"/>
            <p:cNvSpPr txBox="1"/>
            <p:nvPr/>
          </p:nvSpPr>
          <p:spPr>
            <a:xfrm>
              <a:off x="0" y="28575"/>
              <a:ext cx="4983192" cy="818982"/>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500">
                  <a:solidFill>
                    <a:srgbClr val="FFFFFF"/>
                  </a:solidFill>
                  <a:latin typeface="Montserrat"/>
                  <a:ea typeface="Montserrat"/>
                  <a:cs typeface="Montserrat"/>
                  <a:sym typeface="Montserrat"/>
                </a:rPr>
                <a:t>ARTIS VILCIŅŠ</a:t>
              </a:r>
              <a:endParaRPr/>
            </a:p>
            <a:p>
              <a:pPr indent="0" lvl="0" marL="0" marR="0" rtl="0" algn="ctr">
                <a:lnSpc>
                  <a:spcPct val="110000"/>
                </a:lnSpc>
                <a:spcBef>
                  <a:spcPts val="0"/>
                </a:spcBef>
                <a:spcAft>
                  <a:spcPts val="0"/>
                </a:spcAft>
                <a:buNone/>
              </a:pPr>
              <a:r>
                <a:rPr lang="en-US" sz="2500">
                  <a:solidFill>
                    <a:srgbClr val="FFFFFF"/>
                  </a:solidFill>
                  <a:latin typeface="Montserrat"/>
                  <a:ea typeface="Montserrat"/>
                  <a:cs typeface="Montserrat"/>
                  <a:sym typeface="Montserrat"/>
                </a:rPr>
                <a:t>pasniedzējs</a:t>
              </a:r>
              <a:endParaRPr sz="2500">
                <a:solidFill>
                  <a:srgbClr val="FFFFFF"/>
                </a:solidFill>
                <a:latin typeface="Montserrat"/>
                <a:ea typeface="Montserrat"/>
                <a:cs typeface="Montserrat"/>
                <a:sym typeface="Montserrat"/>
              </a:endParaRPr>
            </a:p>
          </p:txBody>
        </p:sp>
        <p:sp>
          <p:nvSpPr>
            <p:cNvPr id="177" name="Google Shape;177;p7"/>
            <p:cNvSpPr txBox="1"/>
            <p:nvPr/>
          </p:nvSpPr>
          <p:spPr>
            <a:xfrm>
              <a:off x="0" y="1728404"/>
              <a:ext cx="4983192" cy="552375"/>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t/>
              </a:r>
              <a:endParaRPr sz="2450">
                <a:solidFill>
                  <a:srgbClr val="FFFFFF"/>
                </a:solidFill>
                <a:latin typeface="Montserrat"/>
                <a:ea typeface="Montserrat"/>
                <a:cs typeface="Montserrat"/>
                <a:sym typeface="Montserrat"/>
              </a:endParaRPr>
            </a:p>
          </p:txBody>
        </p:sp>
        <p:sp>
          <p:nvSpPr>
            <p:cNvPr id="178" name="Google Shape;178;p7"/>
            <p:cNvSpPr txBox="1"/>
            <p:nvPr/>
          </p:nvSpPr>
          <p:spPr>
            <a:xfrm>
              <a:off x="-1003221" y="910327"/>
              <a:ext cx="7441206" cy="478519"/>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rPr b="1" lang="en-US" sz="2450">
                  <a:solidFill>
                    <a:schemeClr val="accent6"/>
                  </a:solidFill>
                  <a:latin typeface="Calibri"/>
                  <a:ea typeface="Calibri"/>
                  <a:cs typeface="Calibri"/>
                  <a:sym typeface="Calibri"/>
                </a:rPr>
                <a:t>Software Engineer at Visma Latvia</a:t>
              </a:r>
              <a:endParaRPr b="1" sz="1800">
                <a:solidFill>
                  <a:schemeClr val="accent6"/>
                </a:solidFill>
                <a:latin typeface="Calibri"/>
                <a:ea typeface="Calibri"/>
                <a:cs typeface="Calibri"/>
                <a:sym typeface="Calibri"/>
              </a:endParaRPr>
            </a:p>
          </p:txBody>
        </p:sp>
      </p:grpSp>
      <p:sp>
        <p:nvSpPr>
          <p:cNvPr id="179" name="Google Shape;179;p7"/>
          <p:cNvSpPr txBox="1"/>
          <p:nvPr/>
        </p:nvSpPr>
        <p:spPr>
          <a:xfrm>
            <a:off x="4239055" y="9214694"/>
            <a:ext cx="3948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pic>
        <p:nvPicPr>
          <p:cNvPr descr="Attēls, kurā ir koks, persona, ārtelpa, smaidošs&#10;&#10;Apraksts ģenerēts automātiski" id="180" name="Google Shape;180;p7"/>
          <p:cNvPicPr preferRelativeResize="0"/>
          <p:nvPr/>
        </p:nvPicPr>
        <p:blipFill rotWithShape="1">
          <a:blip r:embed="rId5">
            <a:alphaModFix/>
          </a:blip>
          <a:srcRect b="0" l="0" r="0" t="0"/>
          <a:stretch/>
        </p:blipFill>
        <p:spPr>
          <a:xfrm>
            <a:off x="7581900" y="1590497"/>
            <a:ext cx="2743200" cy="2572106"/>
          </a:xfrm>
          <a:prstGeom prst="rect">
            <a:avLst/>
          </a:prstGeom>
          <a:noFill/>
          <a:ln>
            <a:noFill/>
          </a:ln>
        </p:spPr>
      </p:pic>
      <p:sp>
        <p:nvSpPr>
          <p:cNvPr id="181" name="Google Shape;181;p7"/>
          <p:cNvSpPr txBox="1"/>
          <p:nvPr/>
        </p:nvSpPr>
        <p:spPr>
          <a:xfrm>
            <a:off x="2228850" y="5829300"/>
            <a:ext cx="13449300"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C# programmas pasniedzējs Artis Vilciņš ir azartisks IT nozares speciālists, kas vairāk kā četrus gadus ir pilnveidojis savu profesionālo darba pieredzi dažādos lielos projektos. Arī Arta IT karjera sākās pēc kursu beigšanas un, pateicoties nemitīgai sevis pilnveidošanai gan teorētiskā un praktiskā ziņā, Arta izaugsme ir sasniegusi līmeni, ka var nodot savas zināšanas tiem, kas ir izvēles priekšā - saistīt savu karjeru ar IT.</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pic>
        <p:nvPicPr>
          <p:cNvPr id="186" name="Google Shape;186;p8"/>
          <p:cNvPicPr preferRelativeResize="0"/>
          <p:nvPr/>
        </p:nvPicPr>
        <p:blipFill rotWithShape="1">
          <a:blip r:embed="rId4">
            <a:alphaModFix amt="9999"/>
          </a:blip>
          <a:srcRect b="0" l="0" r="0" t="0"/>
          <a:stretch/>
        </p:blipFill>
        <p:spPr>
          <a:xfrm>
            <a:off x="684649" y="8761521"/>
            <a:ext cx="3257566" cy="993558"/>
          </a:xfrm>
          <a:prstGeom prst="rect">
            <a:avLst/>
          </a:prstGeom>
          <a:noFill/>
          <a:ln>
            <a:noFill/>
          </a:ln>
        </p:spPr>
      </p:pic>
      <p:grpSp>
        <p:nvGrpSpPr>
          <p:cNvPr id="187" name="Google Shape;187;p8"/>
          <p:cNvGrpSpPr/>
          <p:nvPr/>
        </p:nvGrpSpPr>
        <p:grpSpPr>
          <a:xfrm>
            <a:off x="6589503" y="4307006"/>
            <a:ext cx="4975740" cy="1974903"/>
            <a:chOff x="-1003221" y="28575"/>
            <a:chExt cx="7647900" cy="2252204"/>
          </a:xfrm>
        </p:grpSpPr>
        <p:sp>
          <p:nvSpPr>
            <p:cNvPr id="188" name="Google Shape;188;p8"/>
            <p:cNvSpPr txBox="1"/>
            <p:nvPr/>
          </p:nvSpPr>
          <p:spPr>
            <a:xfrm>
              <a:off x="-1003221" y="28575"/>
              <a:ext cx="7166700" cy="921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2500">
                  <a:solidFill>
                    <a:srgbClr val="FFFFFF"/>
                  </a:solidFill>
                  <a:latin typeface="Montserrat"/>
                  <a:ea typeface="Montserrat"/>
                  <a:cs typeface="Montserrat"/>
                  <a:sym typeface="Montserrat"/>
                </a:rPr>
                <a:t>Arina Fokina</a:t>
              </a:r>
              <a:endParaRPr/>
            </a:p>
            <a:p>
              <a:pPr indent="0" lvl="0" marL="0" marR="0" rtl="0" algn="ctr">
                <a:lnSpc>
                  <a:spcPct val="110000"/>
                </a:lnSpc>
                <a:spcBef>
                  <a:spcPts val="0"/>
                </a:spcBef>
                <a:spcAft>
                  <a:spcPts val="0"/>
                </a:spcAft>
                <a:buNone/>
              </a:pPr>
              <a:r>
                <a:rPr lang="en-US" sz="2500">
                  <a:solidFill>
                    <a:srgbClr val="FFFFFF"/>
                  </a:solidFill>
                  <a:latin typeface="Montserrat"/>
                  <a:ea typeface="Montserrat"/>
                  <a:cs typeface="Montserrat"/>
                  <a:sym typeface="Montserrat"/>
                </a:rPr>
                <a:t>asistents</a:t>
              </a:r>
              <a:endParaRPr/>
            </a:p>
          </p:txBody>
        </p:sp>
        <p:sp>
          <p:nvSpPr>
            <p:cNvPr id="189" name="Google Shape;189;p8"/>
            <p:cNvSpPr txBox="1"/>
            <p:nvPr/>
          </p:nvSpPr>
          <p:spPr>
            <a:xfrm>
              <a:off x="0" y="1728404"/>
              <a:ext cx="4983192" cy="552375"/>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t/>
              </a:r>
              <a:endParaRPr sz="2450">
                <a:solidFill>
                  <a:srgbClr val="FFFFFF"/>
                </a:solidFill>
                <a:latin typeface="Montserrat"/>
                <a:ea typeface="Montserrat"/>
                <a:cs typeface="Montserrat"/>
                <a:sym typeface="Montserrat"/>
              </a:endParaRPr>
            </a:p>
          </p:txBody>
        </p:sp>
        <p:sp>
          <p:nvSpPr>
            <p:cNvPr id="190" name="Google Shape;190;p8"/>
            <p:cNvSpPr txBox="1"/>
            <p:nvPr/>
          </p:nvSpPr>
          <p:spPr>
            <a:xfrm>
              <a:off x="-1003221" y="910327"/>
              <a:ext cx="7647900" cy="430200"/>
            </a:xfrm>
            <a:prstGeom prst="rect">
              <a:avLst/>
            </a:prstGeom>
            <a:noFill/>
            <a:ln>
              <a:noFill/>
            </a:ln>
          </p:spPr>
          <p:txBody>
            <a:bodyPr anchorCtr="0" anchor="t" bIns="0" lIns="0" spcFirstLastPara="1" rIns="0" wrap="square" tIns="0">
              <a:spAutoFit/>
            </a:bodyPr>
            <a:lstStyle/>
            <a:p>
              <a:pPr indent="0" lvl="0" marL="0" marR="0" rtl="0" algn="ctr">
                <a:lnSpc>
                  <a:spcPct val="142816"/>
                </a:lnSpc>
                <a:spcBef>
                  <a:spcPts val="0"/>
                </a:spcBef>
                <a:spcAft>
                  <a:spcPts val="0"/>
                </a:spcAft>
                <a:buNone/>
              </a:pPr>
              <a:r>
                <a:rPr lang="en-US" sz="2450">
                  <a:solidFill>
                    <a:schemeClr val="accent6"/>
                  </a:solidFill>
                  <a:latin typeface="Calibri"/>
                  <a:ea typeface="Calibri"/>
                  <a:cs typeface="Calibri"/>
                  <a:sym typeface="Calibri"/>
                </a:rPr>
                <a:t>Software Engineer at Visma Latvia</a:t>
              </a:r>
              <a:endParaRPr sz="1800">
                <a:solidFill>
                  <a:schemeClr val="accent6"/>
                </a:solidFill>
                <a:latin typeface="Calibri"/>
                <a:ea typeface="Calibri"/>
                <a:cs typeface="Calibri"/>
                <a:sym typeface="Calibri"/>
              </a:endParaRPr>
            </a:p>
          </p:txBody>
        </p:sp>
      </p:grpSp>
      <p:sp>
        <p:nvSpPr>
          <p:cNvPr id="191" name="Google Shape;191;p8"/>
          <p:cNvSpPr txBox="1"/>
          <p:nvPr/>
        </p:nvSpPr>
        <p:spPr>
          <a:xfrm>
            <a:off x="4239055" y="9214694"/>
            <a:ext cx="3948300" cy="829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lt1"/>
                </a:solidFill>
                <a:latin typeface="Montserrat"/>
                <a:ea typeface="Montserrat"/>
                <a:cs typeface="Montserrat"/>
                <a:sym typeface="Montserrat"/>
              </a:rPr>
              <a:t>Ievads C# programmēšanā</a:t>
            </a:r>
            <a:endParaRPr sz="1600">
              <a:solidFill>
                <a:schemeClr val="lt1"/>
              </a:solidFill>
              <a:latin typeface="Calibri"/>
              <a:ea typeface="Calibri"/>
              <a:cs typeface="Calibri"/>
              <a:sym typeface="Calibri"/>
            </a:endParaRPr>
          </a:p>
          <a:p>
            <a:pPr indent="0" lvl="0" marL="0" marR="0" rtl="0" algn="l">
              <a:lnSpc>
                <a:spcPct val="139937"/>
              </a:lnSpc>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lnSpc>
                <a:spcPct val="144516"/>
              </a:lnSpc>
              <a:spcBef>
                <a:spcPts val="0"/>
              </a:spcBef>
              <a:spcAft>
                <a:spcPts val="0"/>
              </a:spcAft>
              <a:buNone/>
            </a:pPr>
            <a:r>
              <a:rPr lang="en-US" sz="1550">
                <a:solidFill>
                  <a:srgbClr val="FFFFFF"/>
                </a:solidFill>
                <a:latin typeface="Montserrat"/>
                <a:ea typeface="Montserrat"/>
                <a:cs typeface="Montserrat"/>
                <a:sym typeface="Montserrat"/>
              </a:rPr>
              <a:t>2022</a:t>
            </a:r>
            <a:endParaRPr/>
          </a:p>
        </p:txBody>
      </p:sp>
      <p:sp>
        <p:nvSpPr>
          <p:cNvPr id="192" name="Google Shape;192;p8"/>
          <p:cNvSpPr txBox="1"/>
          <p:nvPr/>
        </p:nvSpPr>
        <p:spPr>
          <a:xfrm>
            <a:off x="2228850" y="5829300"/>
            <a:ext cx="13449300" cy="193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Mana darba karjera sākās pavisam citā jomā, bet ar laiku secināju, ka gribas kaut ko vairāk tehnisko. IT esmu jau sešus gadus. Pa šo laiku ieguvu pieredzi strādājot uzņēmumos, kas nodarbojas ar pašvaldības projektiem, gan arī prīvatājos uzņēmumos. Sākumā strādāju par Java progrāmmētāju, tad saņemu piedāvājumu pamēģināt sevī C# programmētāja lomā. Turpinu  attīstīties profesijā un vēlos palīdzēt topošajiem studentiem kļūt par IT speciālistiem.</a:t>
            </a:r>
            <a:endParaRPr sz="1800">
              <a:solidFill>
                <a:schemeClr val="lt1"/>
              </a:solidFill>
              <a:latin typeface="Calibri"/>
              <a:ea typeface="Calibri"/>
              <a:cs typeface="Calibri"/>
              <a:sym typeface="Calibri"/>
            </a:endParaRPr>
          </a:p>
        </p:txBody>
      </p:sp>
      <p:pic>
        <p:nvPicPr>
          <p:cNvPr id="193" name="Google Shape;193;p8"/>
          <p:cNvPicPr preferRelativeResize="0"/>
          <p:nvPr/>
        </p:nvPicPr>
        <p:blipFill>
          <a:blip r:embed="rId5">
            <a:alphaModFix/>
          </a:blip>
          <a:stretch>
            <a:fillRect/>
          </a:stretch>
        </p:blipFill>
        <p:spPr>
          <a:xfrm>
            <a:off x="7647651" y="562075"/>
            <a:ext cx="2611699" cy="3482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9"/>
          <p:cNvPicPr preferRelativeResize="0"/>
          <p:nvPr/>
        </p:nvPicPr>
        <p:blipFill rotWithShape="1">
          <a:blip r:embed="rId3">
            <a:alphaModFix amt="9999"/>
          </a:blip>
          <a:srcRect b="0" l="0" r="0" t="0"/>
          <a:stretch/>
        </p:blipFill>
        <p:spPr>
          <a:xfrm>
            <a:off x="14599037" y="429564"/>
            <a:ext cx="3147338" cy="959938"/>
          </a:xfrm>
          <a:prstGeom prst="rect">
            <a:avLst/>
          </a:prstGeom>
          <a:noFill/>
          <a:ln>
            <a:noFill/>
          </a:ln>
        </p:spPr>
      </p:pic>
      <p:sp>
        <p:nvSpPr>
          <p:cNvPr id="199" name="Google Shape;199;p9"/>
          <p:cNvSpPr txBox="1"/>
          <p:nvPr/>
        </p:nvSpPr>
        <p:spPr>
          <a:xfrm>
            <a:off x="12550190" y="1600600"/>
            <a:ext cx="5196300" cy="583200"/>
          </a:xfrm>
          <a:prstGeom prst="rect">
            <a:avLst/>
          </a:prstGeom>
          <a:noFill/>
          <a:ln>
            <a:noFill/>
          </a:ln>
        </p:spPr>
        <p:txBody>
          <a:bodyPr anchorCtr="0" anchor="t" bIns="0" lIns="0" spcFirstLastPara="1" rIns="0" wrap="square" tIns="0">
            <a:spAutoFit/>
          </a:bodyPr>
          <a:lstStyle/>
          <a:p>
            <a:pPr indent="0" lvl="0" marL="0" marR="0" rtl="0" algn="r">
              <a:lnSpc>
                <a:spcPct val="139937"/>
              </a:lnSpc>
              <a:spcBef>
                <a:spcPts val="0"/>
              </a:spcBef>
              <a:spcAft>
                <a:spcPts val="0"/>
              </a:spcAft>
              <a:buNone/>
            </a:pPr>
            <a:r>
              <a:rPr lang="en-US" sz="1600">
                <a:solidFill>
                  <a:srgbClr val="7F7F7F"/>
                </a:solidFill>
                <a:latin typeface="Montserrat"/>
                <a:ea typeface="Montserrat"/>
                <a:cs typeface="Montserrat"/>
                <a:sym typeface="Montserrat"/>
              </a:rPr>
              <a:t>Ievads C# programmēšanā</a:t>
            </a:r>
            <a:endParaRPr sz="1800">
              <a:solidFill>
                <a:srgbClr val="7F7F7F"/>
              </a:solidFill>
              <a:latin typeface="Calibri"/>
              <a:ea typeface="Calibri"/>
              <a:cs typeface="Calibri"/>
              <a:sym typeface="Calibri"/>
            </a:endParaRPr>
          </a:p>
          <a:p>
            <a:pPr indent="0" lvl="0" marL="0" marR="0" rtl="0" algn="r">
              <a:lnSpc>
                <a:spcPct val="144516"/>
              </a:lnSpc>
              <a:spcBef>
                <a:spcPts val="0"/>
              </a:spcBef>
              <a:spcAft>
                <a:spcPts val="0"/>
              </a:spcAft>
              <a:buNone/>
            </a:pPr>
            <a:r>
              <a:rPr lang="en-US" sz="1550">
                <a:solidFill>
                  <a:srgbClr val="3E3E3D"/>
                </a:solidFill>
                <a:latin typeface="Montserrat"/>
                <a:ea typeface="Montserrat"/>
                <a:cs typeface="Montserrat"/>
                <a:sym typeface="Montserrat"/>
              </a:rPr>
              <a:t>2022</a:t>
            </a:r>
            <a:endParaRPr/>
          </a:p>
        </p:txBody>
      </p:sp>
      <p:sp>
        <p:nvSpPr>
          <p:cNvPr id="200" name="Google Shape;200;p9"/>
          <p:cNvSpPr txBox="1"/>
          <p:nvPr/>
        </p:nvSpPr>
        <p:spPr>
          <a:xfrm>
            <a:off x="1163239" y="1342155"/>
            <a:ext cx="8673095"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FBFBF"/>
                </a:solidFill>
                <a:latin typeface="Montserrat SemiBold"/>
                <a:ea typeface="Montserrat SemiBold"/>
                <a:cs typeface="Montserrat SemiBold"/>
                <a:sym typeface="Montserrat SemiBold"/>
              </a:rPr>
              <a:t>SAGATAVOŠANĀS</a:t>
            </a:r>
            <a:endParaRPr/>
          </a:p>
        </p:txBody>
      </p:sp>
      <p:cxnSp>
        <p:nvCxnSpPr>
          <p:cNvPr id="201" name="Google Shape;201;p9"/>
          <p:cNvCxnSpPr/>
          <p:nvPr/>
        </p:nvCxnSpPr>
        <p:spPr>
          <a:xfrm>
            <a:off x="1163239" y="4955027"/>
            <a:ext cx="6696051" cy="0"/>
          </a:xfrm>
          <a:prstGeom prst="straightConnector1">
            <a:avLst/>
          </a:prstGeom>
          <a:noFill/>
          <a:ln cap="rnd" cmpd="sng" w="9525">
            <a:solidFill>
              <a:srgbClr val="000000"/>
            </a:solidFill>
            <a:prstDash val="solid"/>
            <a:round/>
            <a:headEnd len="sm" w="sm" type="none"/>
            <a:tailEnd len="sm" w="sm" type="none"/>
          </a:ln>
        </p:spPr>
      </p:cxnSp>
      <p:cxnSp>
        <p:nvCxnSpPr>
          <p:cNvPr id="202" name="Google Shape;202;p9"/>
          <p:cNvCxnSpPr/>
          <p:nvPr/>
        </p:nvCxnSpPr>
        <p:spPr>
          <a:xfrm>
            <a:off x="10408736" y="4955027"/>
            <a:ext cx="6696051" cy="0"/>
          </a:xfrm>
          <a:prstGeom prst="straightConnector1">
            <a:avLst/>
          </a:prstGeom>
          <a:noFill/>
          <a:ln cap="rnd" cmpd="sng" w="9525">
            <a:solidFill>
              <a:srgbClr val="000000"/>
            </a:solidFill>
            <a:prstDash val="solid"/>
            <a:round/>
            <a:headEnd len="sm" w="sm" type="none"/>
            <a:tailEnd len="sm" w="sm" type="none"/>
          </a:ln>
        </p:spPr>
      </p:cxnSp>
      <p:sp>
        <p:nvSpPr>
          <p:cNvPr id="203" name="Google Shape;203;p9"/>
          <p:cNvSpPr txBox="1"/>
          <p:nvPr/>
        </p:nvSpPr>
        <p:spPr>
          <a:xfrm>
            <a:off x="1163239" y="3363637"/>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1</a:t>
            </a:r>
            <a:endParaRPr/>
          </a:p>
        </p:txBody>
      </p:sp>
      <p:sp>
        <p:nvSpPr>
          <p:cNvPr id="204" name="Google Shape;204;p9"/>
          <p:cNvSpPr txBox="1"/>
          <p:nvPr/>
        </p:nvSpPr>
        <p:spPr>
          <a:xfrm>
            <a:off x="10408736" y="3363637"/>
            <a:ext cx="594866" cy="1028167"/>
          </a:xfrm>
          <a:prstGeom prst="rect">
            <a:avLst/>
          </a:prstGeom>
          <a:noFill/>
          <a:ln>
            <a:noFill/>
          </a:ln>
        </p:spPr>
        <p:txBody>
          <a:bodyPr anchorCtr="0" anchor="t" bIns="0" lIns="0" spcFirstLastPara="1" rIns="0" wrap="square" tIns="0">
            <a:spAutoFit/>
          </a:bodyPr>
          <a:lstStyle/>
          <a:p>
            <a:pPr indent="0" lvl="0" marL="0" marR="0" rtl="0" algn="l">
              <a:lnSpc>
                <a:spcPct val="120863"/>
              </a:lnSpc>
              <a:spcBef>
                <a:spcPts val="0"/>
              </a:spcBef>
              <a:spcAft>
                <a:spcPts val="0"/>
              </a:spcAft>
              <a:buNone/>
            </a:pPr>
            <a:r>
              <a:t/>
            </a:r>
            <a:endParaRPr sz="6950">
              <a:solidFill>
                <a:srgbClr val="B75F28"/>
              </a:solidFill>
              <a:latin typeface="Montserrat SemiBold"/>
              <a:ea typeface="Montserrat SemiBold"/>
              <a:cs typeface="Montserrat SemiBold"/>
              <a:sym typeface="Montserrat SemiBold"/>
            </a:endParaRPr>
          </a:p>
        </p:txBody>
      </p:sp>
      <p:sp>
        <p:nvSpPr>
          <p:cNvPr id="205" name="Google Shape;205;p9"/>
          <p:cNvSpPr txBox="1"/>
          <p:nvPr/>
        </p:nvSpPr>
        <p:spPr>
          <a:xfrm>
            <a:off x="2658664" y="3573187"/>
            <a:ext cx="4462462" cy="381000"/>
          </a:xfrm>
          <a:prstGeom prst="rect">
            <a:avLst/>
          </a:prstGeom>
          <a:noFill/>
          <a:ln>
            <a:noFill/>
          </a:ln>
        </p:spPr>
        <p:txBody>
          <a:bodyPr anchorCtr="0" anchor="t" bIns="0" lIns="0" spcFirstLastPara="1" rIns="0" wrap="square" tIns="0">
            <a:spAutoFit/>
          </a:bodyPr>
          <a:lstStyle/>
          <a:p>
            <a:pPr indent="0" lvl="0" marL="0" marR="0" rtl="0" algn="l">
              <a:lnSpc>
                <a:spcPct val="120048"/>
              </a:lnSpc>
              <a:spcBef>
                <a:spcPts val="0"/>
              </a:spcBef>
              <a:spcAft>
                <a:spcPts val="0"/>
              </a:spcAft>
              <a:buNone/>
            </a:pPr>
            <a:r>
              <a:rPr lang="en-US" sz="2499">
                <a:solidFill>
                  <a:srgbClr val="3E3E3D"/>
                </a:solidFill>
                <a:latin typeface="Montserrat"/>
                <a:ea typeface="Montserrat"/>
                <a:cs typeface="Montserrat"/>
                <a:sym typeface="Montserrat"/>
              </a:rPr>
              <a:t>MĀCĪBU PLĀNS</a:t>
            </a:r>
            <a:endParaRPr/>
          </a:p>
        </p:txBody>
      </p:sp>
      <p:sp>
        <p:nvSpPr>
          <p:cNvPr id="206" name="Google Shape;206;p9"/>
          <p:cNvSpPr txBox="1"/>
          <p:nvPr/>
        </p:nvSpPr>
        <p:spPr>
          <a:xfrm>
            <a:off x="1163239" y="5552828"/>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2</a:t>
            </a:r>
            <a:endParaRPr/>
          </a:p>
        </p:txBody>
      </p:sp>
      <p:sp>
        <p:nvSpPr>
          <p:cNvPr id="207" name="Google Shape;207;p9"/>
          <p:cNvSpPr txBox="1"/>
          <p:nvPr/>
        </p:nvSpPr>
        <p:spPr>
          <a:xfrm>
            <a:off x="10408736" y="5552828"/>
            <a:ext cx="4375517" cy="1028167"/>
          </a:xfrm>
          <a:prstGeom prst="rect">
            <a:avLst/>
          </a:prstGeom>
          <a:noFill/>
          <a:ln>
            <a:noFill/>
          </a:ln>
        </p:spPr>
        <p:txBody>
          <a:bodyPr anchorCtr="0" anchor="t" bIns="0" lIns="0" spcFirstLastPara="1" rIns="0" wrap="square" tIns="0">
            <a:spAutoFit/>
          </a:bodyPr>
          <a:lstStyle/>
          <a:p>
            <a:pPr indent="0" lvl="0" marL="0" marR="0" rtl="0" algn="l">
              <a:lnSpc>
                <a:spcPct val="120863"/>
              </a:lnSpc>
              <a:spcBef>
                <a:spcPts val="0"/>
              </a:spcBef>
              <a:spcAft>
                <a:spcPts val="0"/>
              </a:spcAft>
              <a:buNone/>
            </a:pPr>
            <a:r>
              <a:rPr lang="en-US" sz="6950">
                <a:solidFill>
                  <a:srgbClr val="B75F28"/>
                </a:solidFill>
                <a:latin typeface="Montserrat SemiBold"/>
                <a:ea typeface="Montserrat SemiBold"/>
                <a:cs typeface="Montserrat SemiBold"/>
                <a:sym typeface="Montserrat SemiBold"/>
              </a:rPr>
              <a:t>4</a:t>
            </a:r>
            <a:endParaRPr/>
          </a:p>
        </p:txBody>
      </p:sp>
      <p:sp>
        <p:nvSpPr>
          <p:cNvPr id="208" name="Google Shape;208;p9"/>
          <p:cNvSpPr txBox="1"/>
          <p:nvPr/>
        </p:nvSpPr>
        <p:spPr>
          <a:xfrm>
            <a:off x="2658664" y="5400428"/>
            <a:ext cx="4462462" cy="1524520"/>
          </a:xfrm>
          <a:prstGeom prst="rect">
            <a:avLst/>
          </a:prstGeom>
          <a:noFill/>
          <a:ln>
            <a:noFill/>
          </a:ln>
        </p:spPr>
        <p:txBody>
          <a:bodyPr anchorCtr="0" anchor="t" bIns="0" lIns="0" spcFirstLastPara="1" rIns="0" wrap="square" tIns="0">
            <a:spAutoFit/>
          </a:bodyPr>
          <a:lstStyle/>
          <a:p>
            <a:pPr indent="0" lvl="0" marL="0" marR="0" rtl="0" algn="l">
              <a:lnSpc>
                <a:spcPct val="122448"/>
              </a:lnSpc>
              <a:spcBef>
                <a:spcPts val="0"/>
              </a:spcBef>
              <a:spcAft>
                <a:spcPts val="0"/>
              </a:spcAft>
              <a:buNone/>
            </a:pPr>
            <a:r>
              <a:rPr lang="en-US" sz="2450">
                <a:solidFill>
                  <a:srgbClr val="3E3E3D"/>
                </a:solidFill>
                <a:latin typeface="Montserrat"/>
                <a:ea typeface="Montserrat"/>
                <a:cs typeface="Montserrat"/>
                <a:sym typeface="Montserrat"/>
              </a:rPr>
              <a:t>KĀ GŪT MAKSIMĀLO PIEDALOTIES ŠAJĀ MĀCĪBU PROGRAMMĀ?</a:t>
            </a:r>
            <a:endParaRPr sz="2450">
              <a:solidFill>
                <a:schemeClr val="dk1"/>
              </a:solidFill>
              <a:latin typeface="Calibri"/>
              <a:ea typeface="Calibri"/>
              <a:cs typeface="Calibri"/>
              <a:sym typeface="Calibri"/>
            </a:endParaRPr>
          </a:p>
        </p:txBody>
      </p:sp>
      <p:sp>
        <p:nvSpPr>
          <p:cNvPr id="209" name="Google Shape;209;p9"/>
          <p:cNvSpPr txBox="1"/>
          <p:nvPr/>
        </p:nvSpPr>
        <p:spPr>
          <a:xfrm>
            <a:off x="11904161" y="5762378"/>
            <a:ext cx="4462462" cy="1139799"/>
          </a:xfrm>
          <a:prstGeom prst="rect">
            <a:avLst/>
          </a:prstGeom>
          <a:noFill/>
          <a:ln>
            <a:noFill/>
          </a:ln>
        </p:spPr>
        <p:txBody>
          <a:bodyPr anchorCtr="0" anchor="t" bIns="0" lIns="0" spcFirstLastPara="1" rIns="0" wrap="square" tIns="0">
            <a:spAutoFit/>
          </a:bodyPr>
          <a:lstStyle/>
          <a:p>
            <a:pPr indent="0" lvl="0" marL="0" marR="0" rtl="0" algn="l">
              <a:lnSpc>
                <a:spcPct val="122448"/>
              </a:lnSpc>
              <a:spcBef>
                <a:spcPts val="0"/>
              </a:spcBef>
              <a:spcAft>
                <a:spcPts val="0"/>
              </a:spcAft>
              <a:buNone/>
            </a:pPr>
            <a:r>
              <a:rPr lang="en-US" sz="2450">
                <a:solidFill>
                  <a:srgbClr val="3E3E3D"/>
                </a:solidFill>
                <a:latin typeface="Montserrat"/>
                <a:ea typeface="Montserrat"/>
                <a:cs typeface="Montserrat"/>
                <a:sym typeface="Montserrat"/>
              </a:rPr>
              <a:t>TRĪS GALVENIE ŠĶĒRŠĻI, PAR KURIEM TEV JĀZINA</a:t>
            </a:r>
            <a:endParaRPr sz="1800">
              <a:solidFill>
                <a:schemeClr val="dk1"/>
              </a:solidFill>
              <a:latin typeface="Calibri"/>
              <a:ea typeface="Calibri"/>
              <a:cs typeface="Calibri"/>
              <a:sym typeface="Calibri"/>
            </a:endParaRPr>
          </a:p>
        </p:txBody>
      </p:sp>
      <p:sp>
        <p:nvSpPr>
          <p:cNvPr id="210" name="Google Shape;210;p9"/>
          <p:cNvSpPr txBox="1"/>
          <p:nvPr/>
        </p:nvSpPr>
        <p:spPr>
          <a:xfrm>
            <a:off x="1163239" y="7668202"/>
            <a:ext cx="4375517" cy="1076325"/>
          </a:xfrm>
          <a:prstGeom prst="rect">
            <a:avLst/>
          </a:prstGeom>
          <a:noFill/>
          <a:ln>
            <a:noFill/>
          </a:ln>
        </p:spPr>
        <p:txBody>
          <a:bodyPr anchorCtr="0" anchor="t" bIns="0" lIns="0" spcFirstLastPara="1" rIns="0" wrap="square" tIns="0">
            <a:spAutoFit/>
          </a:bodyPr>
          <a:lstStyle/>
          <a:p>
            <a:pPr indent="0" lvl="0" marL="0" marR="0" rtl="0" algn="l">
              <a:lnSpc>
                <a:spcPct val="120017"/>
              </a:lnSpc>
              <a:spcBef>
                <a:spcPts val="0"/>
              </a:spcBef>
              <a:spcAft>
                <a:spcPts val="0"/>
              </a:spcAft>
              <a:buNone/>
            </a:pPr>
            <a:r>
              <a:rPr lang="en-US" sz="6999">
                <a:solidFill>
                  <a:srgbClr val="B75F28"/>
                </a:solidFill>
                <a:latin typeface="Montserrat SemiBold"/>
                <a:ea typeface="Montserrat SemiBold"/>
                <a:cs typeface="Montserrat SemiBold"/>
                <a:sym typeface="Montserrat SemiBold"/>
              </a:rPr>
              <a:t>3</a:t>
            </a:r>
            <a:endParaRPr/>
          </a:p>
        </p:txBody>
      </p:sp>
      <p:sp>
        <p:nvSpPr>
          <p:cNvPr id="211" name="Google Shape;211;p9"/>
          <p:cNvSpPr txBox="1"/>
          <p:nvPr/>
        </p:nvSpPr>
        <p:spPr>
          <a:xfrm>
            <a:off x="10408736" y="7668202"/>
            <a:ext cx="4375517" cy="1028167"/>
          </a:xfrm>
          <a:prstGeom prst="rect">
            <a:avLst/>
          </a:prstGeom>
          <a:noFill/>
          <a:ln>
            <a:noFill/>
          </a:ln>
        </p:spPr>
        <p:txBody>
          <a:bodyPr anchorCtr="0" anchor="t" bIns="0" lIns="0" spcFirstLastPara="1" rIns="0" wrap="square" tIns="0">
            <a:spAutoFit/>
          </a:bodyPr>
          <a:lstStyle/>
          <a:p>
            <a:pPr indent="0" lvl="0" marL="0" marR="0" rtl="0" algn="l">
              <a:lnSpc>
                <a:spcPct val="120863"/>
              </a:lnSpc>
              <a:spcBef>
                <a:spcPts val="0"/>
              </a:spcBef>
              <a:spcAft>
                <a:spcPts val="0"/>
              </a:spcAft>
              <a:buNone/>
            </a:pPr>
            <a:r>
              <a:t/>
            </a:r>
            <a:endParaRPr sz="6950">
              <a:solidFill>
                <a:srgbClr val="B75F28"/>
              </a:solidFill>
              <a:latin typeface="Montserrat SemiBold"/>
              <a:ea typeface="Montserrat SemiBold"/>
              <a:cs typeface="Montserrat SemiBold"/>
              <a:sym typeface="Montserrat SemiBold"/>
            </a:endParaRPr>
          </a:p>
        </p:txBody>
      </p:sp>
      <p:sp>
        <p:nvSpPr>
          <p:cNvPr id="212" name="Google Shape;212;p9"/>
          <p:cNvSpPr txBox="1"/>
          <p:nvPr/>
        </p:nvSpPr>
        <p:spPr>
          <a:xfrm>
            <a:off x="2658664" y="8106352"/>
            <a:ext cx="5200626" cy="371475"/>
          </a:xfrm>
          <a:prstGeom prst="rect">
            <a:avLst/>
          </a:prstGeom>
          <a:noFill/>
          <a:ln>
            <a:noFill/>
          </a:ln>
        </p:spPr>
        <p:txBody>
          <a:bodyPr anchorCtr="0" anchor="t" bIns="0" lIns="0" spcFirstLastPara="1" rIns="0" wrap="square" tIns="0">
            <a:spAutoFit/>
          </a:bodyPr>
          <a:lstStyle/>
          <a:p>
            <a:pPr indent="0" lvl="0" marL="0" marR="0" rtl="0" algn="l">
              <a:lnSpc>
                <a:spcPct val="122408"/>
              </a:lnSpc>
              <a:spcBef>
                <a:spcPts val="0"/>
              </a:spcBef>
              <a:spcAft>
                <a:spcPts val="0"/>
              </a:spcAft>
              <a:buNone/>
            </a:pPr>
            <a:r>
              <a:rPr lang="en-US" sz="2450">
                <a:solidFill>
                  <a:srgbClr val="3E3E3D"/>
                </a:solidFill>
                <a:latin typeface="Montserrat"/>
                <a:ea typeface="Montserrat"/>
                <a:cs typeface="Montserrat"/>
                <a:sym typeface="Montserrat"/>
              </a:rPr>
              <a:t>TAVS MĀCĪBU CEĻOJUMS</a:t>
            </a:r>
            <a:endParaRPr sz="1800">
              <a:solidFill>
                <a:schemeClr val="dk1"/>
              </a:solidFill>
              <a:latin typeface="Calibri"/>
              <a:ea typeface="Calibri"/>
              <a:cs typeface="Calibri"/>
              <a:sym typeface="Calibri"/>
            </a:endParaRPr>
          </a:p>
        </p:txBody>
      </p:sp>
      <p:sp>
        <p:nvSpPr>
          <p:cNvPr id="213" name="Google Shape;213;p9"/>
          <p:cNvSpPr txBox="1"/>
          <p:nvPr/>
        </p:nvSpPr>
        <p:spPr>
          <a:xfrm>
            <a:off x="11904161" y="7915852"/>
            <a:ext cx="5200626" cy="367729"/>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None/>
            </a:pPr>
            <a:r>
              <a:t/>
            </a:r>
            <a:endParaRPr sz="2499">
              <a:solidFill>
                <a:srgbClr val="3E3E3D"/>
              </a:solidFill>
              <a:latin typeface="Montserrat"/>
              <a:ea typeface="Montserrat"/>
              <a:cs typeface="Montserrat"/>
              <a:sym typeface="Montserrat"/>
            </a:endParaRPr>
          </a:p>
        </p:txBody>
      </p:sp>
      <p:cxnSp>
        <p:nvCxnSpPr>
          <p:cNvPr id="214" name="Google Shape;214;p9"/>
          <p:cNvCxnSpPr/>
          <p:nvPr/>
        </p:nvCxnSpPr>
        <p:spPr>
          <a:xfrm>
            <a:off x="1163239" y="7033493"/>
            <a:ext cx="6696051" cy="0"/>
          </a:xfrm>
          <a:prstGeom prst="straightConnector1">
            <a:avLst/>
          </a:prstGeom>
          <a:noFill/>
          <a:ln cap="rnd" cmpd="sng" w="9525">
            <a:solidFill>
              <a:srgbClr val="000000"/>
            </a:solidFill>
            <a:prstDash val="solid"/>
            <a:round/>
            <a:headEnd len="sm" w="sm" type="none"/>
            <a:tailEnd len="sm" w="sm" type="none"/>
          </a:ln>
        </p:spPr>
      </p:cxnSp>
      <p:cxnSp>
        <p:nvCxnSpPr>
          <p:cNvPr id="215" name="Google Shape;215;p9"/>
          <p:cNvCxnSpPr/>
          <p:nvPr/>
        </p:nvCxnSpPr>
        <p:spPr>
          <a:xfrm>
            <a:off x="10408736" y="7033493"/>
            <a:ext cx="6696051" cy="0"/>
          </a:xfrm>
          <a:prstGeom prst="straightConnector1">
            <a:avLst/>
          </a:prstGeom>
          <a:noFill/>
          <a:ln cap="rnd" cmpd="sng" w="9525">
            <a:solidFill>
              <a:srgbClr val="000000"/>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